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673" r:id="rId6"/>
    <p:sldMasterId id="2147483678" r:id="rId7"/>
  </p:sldMasterIdLst>
  <p:notesMasterIdLst>
    <p:notesMasterId r:id="rId29"/>
  </p:notesMasterIdLst>
  <p:sldIdLst>
    <p:sldId id="2147472003" r:id="rId8"/>
    <p:sldId id="270" r:id="rId9"/>
    <p:sldId id="278" r:id="rId10"/>
    <p:sldId id="321" r:id="rId11"/>
    <p:sldId id="2147471939" r:id="rId12"/>
    <p:sldId id="2147472001" r:id="rId13"/>
    <p:sldId id="2147471993" r:id="rId14"/>
    <p:sldId id="2147472002" r:id="rId15"/>
    <p:sldId id="2147471998" r:id="rId16"/>
    <p:sldId id="2147471995" r:id="rId17"/>
    <p:sldId id="2147471972" r:id="rId18"/>
    <p:sldId id="2147471974" r:id="rId19"/>
    <p:sldId id="2147472000" r:id="rId20"/>
    <p:sldId id="2147471979" r:id="rId21"/>
    <p:sldId id="2147471980" r:id="rId22"/>
    <p:sldId id="2147471981" r:id="rId23"/>
    <p:sldId id="2147471982" r:id="rId24"/>
    <p:sldId id="2147471983" r:id="rId25"/>
    <p:sldId id="2147471984" r:id="rId26"/>
    <p:sldId id="2147471973" r:id="rId27"/>
    <p:sldId id="2147471999" r:id="rId28"/>
  </p:sldIdLst>
  <p:sldSz cx="16256000" cy="9144000"/>
  <p:notesSz cx="16256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AE0001-7572-1BE0-1101-1FFAD721E5CF}" name="LAVILLE, Jerome" initials="LJ" userId="S::jerome.laville@capgemini.com::0b14dc2c-f945-4837-95c7-9c80f376aa8d" providerId="AD"/>
  <p188:author id="{F4368CF0-1A32-D009-E37F-82ACAF3414A7}" name="FENG, Yucen" initials="FY" userId="S::yucen.a.feng@capgemini.com::4f43f1e6-0037-465e-b6c8-e0c81cd96f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9E"/>
    <a:srgbClr val="FFE07D"/>
    <a:srgbClr val="FFC000"/>
    <a:srgbClr val="C35D09"/>
    <a:srgbClr val="F58223"/>
    <a:srgbClr val="984807"/>
    <a:srgbClr val="56B1CA"/>
    <a:srgbClr val="31859C"/>
    <a:srgbClr val="B17ED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AED7B-AAFA-44EE-9CA3-1B52B637CB1F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4E16B-F770-4A1D-BB7A-00E8F6C13A9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28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23553-3E12-43A2-B8C8-20CBAD40D9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01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4E16B-F770-4A1D-BB7A-00E8F6C13A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6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96B5C-12A0-4042-B4D0-BD3B9A4F58C6}" type="slidenum">
              <a:rPr kumimoji="0" lang="pt-B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85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8" y="3581625"/>
            <a:ext cx="14254967" cy="2877711"/>
          </a:xfrm>
        </p:spPr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476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810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06B5C2B-B0BF-4136-9EC7-0E7F54D1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Numéro de diapositive">
            <a:extLst>
              <a:ext uri="{FF2B5EF4-FFF2-40B4-BE49-F238E27FC236}">
                <a16:creationId xmlns:a16="http://schemas.microsoft.com/office/drawing/2014/main" id="{1B505F7F-70F2-47DD-AB26-DDBC40AB4BB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5226231" y="8623295"/>
            <a:ext cx="728276" cy="359808"/>
          </a:xfrm>
          <a:prstGeom prst="rect">
            <a:avLst/>
          </a:prstGeom>
        </p:spPr>
        <p:txBody>
          <a:bodyPr/>
          <a:lstStyle>
            <a:lvl1pPr algn="r">
              <a:defRPr sz="1467">
                <a:solidFill>
                  <a:srgbClr val="EBEBEB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63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T Strategy - Header &amp; Content -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458C7E5-5EFE-4D6B-92D3-02ECEDE14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5600" y="16933"/>
            <a:ext cx="13199533" cy="1185456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r>
              <a:rPr lang="fr-FR" noProof="0"/>
              <a:t>HEAD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AC86401-D691-41F8-9021-05B5A1DBE8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79" y="8839200"/>
            <a:ext cx="12000000" cy="203200"/>
          </a:xfrm>
        </p:spPr>
        <p:txBody>
          <a:bodyPr>
            <a:normAutofit/>
          </a:bodyPr>
          <a:lstStyle>
            <a:lvl1pPr>
              <a:defRPr sz="933"/>
            </a:lvl1pPr>
          </a:lstStyle>
          <a:p>
            <a:pPr lvl="0"/>
            <a:r>
              <a:rPr lang="fr-FR" noProof="0"/>
              <a:t>Sources</a:t>
            </a:r>
          </a:p>
        </p:txBody>
      </p:sp>
      <p:sp>
        <p:nvSpPr>
          <p:cNvPr id="6" name="Numéro de diapositive">
            <a:extLst>
              <a:ext uri="{FF2B5EF4-FFF2-40B4-BE49-F238E27FC236}">
                <a16:creationId xmlns:a16="http://schemas.microsoft.com/office/drawing/2014/main" id="{3A2A49EA-FC17-4054-8DAE-79F38F57CE1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5226231" y="8623295"/>
            <a:ext cx="728276" cy="359808"/>
          </a:xfrm>
          <a:prstGeom prst="rect">
            <a:avLst/>
          </a:prstGeom>
        </p:spPr>
        <p:txBody>
          <a:bodyPr/>
          <a:lstStyle>
            <a:lvl1pPr algn="r">
              <a:defRPr sz="1467">
                <a:solidFill>
                  <a:srgbClr val="EBEBEB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941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3BC6E1-EDFD-4214-BCA0-B2D677249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E5CF41-D3DA-43BB-9900-BE768F885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EDB592-9811-4EE8-8784-BA0DCF4A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92A032-E2C5-4ABA-B453-3F32B902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BF28A6-0031-417D-8527-DF1B0D92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492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8B4F23-E504-4D98-998A-FC071B34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80DF0E-4565-461F-991B-F7AACDDFD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8D1B63-927E-4259-8AA5-5AE64FAA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FC1414-D15E-496A-A5AC-EF6C52F1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D6375-2AD8-45BF-9E22-B02386B4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98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BB6FCB-6B3F-421F-8023-789ED4118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C3C410-4F8B-4B63-AF1E-E177234B0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26D50C-75D0-41F0-8B60-F1860568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849449-BCF8-42C9-993C-5CEDC429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A63F92-529C-4123-A799-50EBD86D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779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2ACA3-A5CA-4354-AF75-62476EA5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47B42A-ACEC-4B91-ADC0-F1BF9DEA4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B94787-5538-4060-9171-F306C7AB8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984AE3-0E19-45E6-AA5B-A8EF4691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BB2B0B-6CBF-4E0C-BAA0-B4CBC0F1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D08583-5950-46C8-B5E1-EEDFA12E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540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1FC37-02D9-43C5-AC83-622D9084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B47627-09F4-4F57-9CD2-C74DB8689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343D56-9F70-4EC1-B964-453B70733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A32F25-0C0B-448E-B285-9BC8CBA27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19D09E-AD17-42B2-9F31-7BDA62AB4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D6AC35C-E00C-4AAB-B9DE-D3FD0719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914DE6F-E429-44F1-8190-30037AB7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7A41E33-5C50-408E-B2A4-3FF13BB1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587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AEB67-9984-4827-9FF0-C32BF8A5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A87EB0-777F-4B10-8F8D-7A1777B1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713CE2-C018-475D-AE08-31DFFC1A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648E98-BB2C-4769-A6F5-06638A64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87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473564-8C70-4FBF-8475-F3C18C8C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9158C3-551B-4EC3-BE14-F72D208F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536077-E05B-4540-95D6-3E1F6489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3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E5D0C6-2BF8-4BFC-AE5E-10754EA1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4D3503-6A97-446B-9B3F-99D371E4A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E6C172-3D42-44B8-B493-4564D03E0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6A4F66-7D2A-4F73-B243-74E3425B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1627B5-5AD3-48CF-ABDA-EBC93077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4EEABA-9DE0-494B-A82D-573E90E1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52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B2AF31-21FD-450B-B395-8B0C133E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E992D2-2691-47D9-BE28-082E221C7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925B4E-115F-42F2-9BD6-A329AD40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7B97F1-6BDF-4EC9-9C53-583B96944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2275B2-CF55-4777-99BA-AAF66C12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04BBA6-FEEE-447C-9581-CEB85F38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11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7E7668-B8E7-4FE5-9791-7F742922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06B5D0-9DEE-4BDD-99AA-CB53841FB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460CC2-215A-4F5C-A44E-CCC0F902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4109D7-9589-46E7-9532-3DD0BCE0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58657A-D4D0-4C0A-BD33-D6F222C7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760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D6ED12F-7618-4B3E-A10E-F0C17C61D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5F1BCD-A5A8-44B4-84D0-844271AEF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227E32-1FFE-4394-8A54-36EF4CA5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F0DBA5-7995-4E6B-A7E8-283EFFF8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BDB523-7191-4B2E-8BF4-4F7F8E63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731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27">
            <a:extLst>
              <a:ext uri="{FF2B5EF4-FFF2-40B4-BE49-F238E27FC236}">
                <a16:creationId xmlns:a16="http://schemas.microsoft.com/office/drawing/2014/main" id="{B37B6C02-896A-47D5-8164-17B16B8E7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80604"/>
            <a:ext cx="2286000" cy="83859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C994291-4A71-45D4-A9DD-4C6FD3370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518" y="471575"/>
            <a:ext cx="14254967" cy="677108"/>
          </a:xfrm>
        </p:spPr>
        <p:txBody>
          <a:bodyPr/>
          <a:lstStyle>
            <a:lvl1pPr algn="ctr">
              <a:defRPr lang="fr-FR" sz="4400" b="1" i="0" kern="1200" dirty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782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84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3">
            <a:extLst>
              <a:ext uri="{FF2B5EF4-FFF2-40B4-BE49-F238E27FC236}">
                <a16:creationId xmlns:a16="http://schemas.microsoft.com/office/drawing/2014/main" id="{0724D82D-6F80-473F-B921-64D4711D2354}"/>
              </a:ext>
            </a:extLst>
          </p:cNvPr>
          <p:cNvSpPr/>
          <p:nvPr userDrawn="1"/>
        </p:nvSpPr>
        <p:spPr>
          <a:xfrm>
            <a:off x="13452563" y="0"/>
            <a:ext cx="2803525" cy="2910205"/>
          </a:xfrm>
          <a:custGeom>
            <a:avLst/>
            <a:gdLst/>
            <a:ahLst/>
            <a:cxnLst/>
            <a:rect l="l" t="t" r="r" b="b"/>
            <a:pathLst>
              <a:path w="2803525" h="2910205">
                <a:moveTo>
                  <a:pt x="2803437" y="0"/>
                </a:moveTo>
                <a:lnTo>
                  <a:pt x="0" y="0"/>
                </a:lnTo>
                <a:lnTo>
                  <a:pt x="0" y="761610"/>
                </a:lnTo>
                <a:lnTo>
                  <a:pt x="1969173" y="889473"/>
                </a:lnTo>
                <a:lnTo>
                  <a:pt x="1969173" y="2909866"/>
                </a:lnTo>
                <a:lnTo>
                  <a:pt x="2803437" y="2909866"/>
                </a:lnTo>
                <a:lnTo>
                  <a:pt x="280343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0CC61041-804D-4CF4-B5CC-9800217099E3}"/>
              </a:ext>
            </a:extLst>
          </p:cNvPr>
          <p:cNvSpPr/>
          <p:nvPr userDrawn="1"/>
        </p:nvSpPr>
        <p:spPr>
          <a:xfrm>
            <a:off x="0" y="6325402"/>
            <a:ext cx="2849880" cy="2818765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C994291-4A71-45D4-A9DD-4C6FD3370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517" y="471574"/>
            <a:ext cx="14254967" cy="677108"/>
          </a:xfrm>
        </p:spPr>
        <p:txBody>
          <a:bodyPr/>
          <a:lstStyle>
            <a:lvl1pPr algn="ctr">
              <a:defRPr lang="fr-FR" sz="4400" b="1" i="0" kern="1200" dirty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3E32D2-CAE0-40A9-88C3-EF777FF351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4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1"/>
            <a:ext cx="13817600" cy="2877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1"/>
            <a:ext cx="1137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470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8" y="3581625"/>
            <a:ext cx="14254967" cy="2877711"/>
          </a:xfrm>
        </p:spPr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928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8" y="3581625"/>
            <a:ext cx="14254967" cy="2877711"/>
          </a:xfrm>
        </p:spPr>
        <p:txBody>
          <a:bodyPr lIns="0" tIns="0" rIns="0" bIns="0"/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1"/>
            <a:ext cx="707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1"/>
            <a:ext cx="7071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256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vmlDrawing" Target="../drawings/vmlDrawing1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6" y="3581623"/>
            <a:ext cx="14254967" cy="287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518" y="3581625"/>
            <a:ext cx="14254967" cy="2877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1"/>
            <a:ext cx="14630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1"/>
            <a:ext cx="5201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1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1"/>
            <a:ext cx="3738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82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30584098"/>
              </p:ext>
            </p:ext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751" y="335970"/>
            <a:ext cx="14597029" cy="9556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Click to insert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4" name="3341_CapGeminiW_img.png" descr="3341_CapGeminiW_img.png">
            <a:extLst>
              <a:ext uri="{FF2B5EF4-FFF2-40B4-BE49-F238E27FC236}">
                <a16:creationId xmlns:a16="http://schemas.microsoft.com/office/drawing/2014/main" id="{3F48308E-4D4D-4387-A90F-51DDB39711A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7992" y="335970"/>
            <a:ext cx="476515" cy="591364"/>
          </a:xfrm>
          <a:prstGeom prst="rect">
            <a:avLst/>
          </a:prstGeom>
          <a:ln w="3175">
            <a:miter lim="400000"/>
          </a:ln>
        </p:spPr>
      </p:pic>
      <p:sp>
        <p:nvSpPr>
          <p:cNvPr id="5" name="Numéro de diapositive">
            <a:extLst>
              <a:ext uri="{FF2B5EF4-FFF2-40B4-BE49-F238E27FC236}">
                <a16:creationId xmlns:a16="http://schemas.microsoft.com/office/drawing/2014/main" id="{C646A6C5-3979-4A34-A021-42C313288DE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5226231" y="8623295"/>
            <a:ext cx="728276" cy="359808"/>
          </a:xfrm>
          <a:prstGeom prst="rect">
            <a:avLst/>
          </a:prstGeom>
        </p:spPr>
        <p:txBody>
          <a:bodyPr/>
          <a:lstStyle>
            <a:lvl1pPr algn="r">
              <a:defRPr sz="1467">
                <a:solidFill>
                  <a:srgbClr val="EBEBEB"/>
                </a:solidFill>
                <a:latin typeface="Ubuntu Regular"/>
                <a:ea typeface="Ubuntu Regular"/>
                <a:cs typeface="Ubuntu Regular"/>
                <a:sym typeface="Ubuntu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F664528B-E9EC-4971-BA9C-3D1C5E276B72}"/>
              </a:ext>
            </a:extLst>
          </p:cNvPr>
          <p:cNvSpPr/>
          <p:nvPr userDrawn="1"/>
        </p:nvSpPr>
        <p:spPr>
          <a:xfrm>
            <a:off x="9636093" y="8623295"/>
            <a:ext cx="4967803" cy="35980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33">
                <a:solidFill>
                  <a:srgbClr val="A6A6A6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Company Confidential © Capgemini 2022. All rights reserved  |</a:t>
            </a:r>
          </a:p>
        </p:txBody>
      </p:sp>
    </p:spTree>
    <p:extLst>
      <p:ext uri="{BB962C8B-B14F-4D97-AF65-F5344CB8AC3E}">
        <p14:creationId xmlns:p14="http://schemas.microsoft.com/office/powerpoint/2010/main" val="392698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marL="0" marR="0" indent="0" algn="l" defTabSz="121917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3200" b="0" i="0" u="none" strike="noStrike" kern="120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2667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237061" indent="-237061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482588" indent="-245527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2"/>
        </a:buClr>
        <a:buFont typeface="Arial" panose="020B0604020202020204" pitchFamily="34" charset="0"/>
        <a:buChar char="•"/>
        <a:defRPr sz="2133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719649" indent="-237061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Ubuntu" panose="020B0504030602030204" pitchFamily="34" charset="0"/>
        <a:buChar char="–"/>
        <a:defRPr sz="1867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956709" indent="-237061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3"/>
        </a:buClr>
        <a:buFont typeface="Arial" panose="020B0604020202020204" pitchFamily="34" charset="0"/>
        <a:buChar char="•"/>
        <a:defRPr sz="1867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4071">
          <p15:clr>
            <a:srgbClr val="F26B43"/>
          </p15:clr>
        </p15:guide>
        <p15:guide id="4" pos="255">
          <p15:clr>
            <a:srgbClr val="F26B43"/>
          </p15:clr>
        </p15:guide>
        <p15:guide id="5" orient="horz" pos="836">
          <p15:clr>
            <a:srgbClr val="F26B43"/>
          </p15:clr>
        </p15:guide>
        <p15:guide id="6" orient="horz" pos="245">
          <p15:clr>
            <a:srgbClr val="F26B43"/>
          </p15:clr>
        </p15:guide>
        <p15:guide id="7" pos="3840">
          <p15:clr>
            <a:srgbClr val="F26B43"/>
          </p15:clr>
        </p15:guide>
        <p15:guide id="8" pos="3899">
          <p15:clr>
            <a:srgbClr val="F26B43"/>
          </p15:clr>
        </p15:guide>
        <p15:guide id="9" pos="378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387D9D1-7C40-4F4E-9086-F0C40471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345C7B-B064-4FDB-BDBE-CD348F22F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E02082-36C8-4950-8F86-444322C11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51B62-77DB-4F0F-BCA8-07FEAD5BE8D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B0AA9A-15D8-461B-B44A-EA0EB9AA0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MTE – FdR Numérique et Ecologie 2022/23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85CA37-BC37-4706-970B-86E05E0A4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A8B77-42A3-4028-9E21-9E2F0D3EA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2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lesbases.anct.gouv.fr/collections/boite-a-outils-numerique-responsabl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8"/>
          <p:cNvSpPr>
            <a:spLocks noChangeAspect="1"/>
          </p:cNvSpPr>
          <p:nvPr/>
        </p:nvSpPr>
        <p:spPr>
          <a:xfrm rot="5400000">
            <a:off x="519927" y="2419838"/>
            <a:ext cx="2908867" cy="2780322"/>
          </a:xfrm>
          <a:custGeom>
            <a:avLst/>
            <a:gdLst/>
            <a:ahLst/>
            <a:cxnLst/>
            <a:rect l="l" t="t" r="r" b="b"/>
            <a:pathLst>
              <a:path w="1278889" h="1222375">
                <a:moveTo>
                  <a:pt x="726313" y="0"/>
                </a:moveTo>
                <a:lnTo>
                  <a:pt x="0" y="0"/>
                </a:lnTo>
                <a:lnTo>
                  <a:pt x="48869" y="753516"/>
                </a:lnTo>
                <a:lnTo>
                  <a:pt x="54396" y="802093"/>
                </a:lnTo>
                <a:lnTo>
                  <a:pt x="64440" y="849117"/>
                </a:lnTo>
                <a:lnTo>
                  <a:pt x="78769" y="894371"/>
                </a:lnTo>
                <a:lnTo>
                  <a:pt x="97149" y="937637"/>
                </a:lnTo>
                <a:lnTo>
                  <a:pt x="119347" y="978696"/>
                </a:lnTo>
                <a:lnTo>
                  <a:pt x="145131" y="1017329"/>
                </a:lnTo>
                <a:lnTo>
                  <a:pt x="174268" y="1053320"/>
                </a:lnTo>
                <a:lnTo>
                  <a:pt x="206525" y="1086448"/>
                </a:lnTo>
                <a:lnTo>
                  <a:pt x="241669" y="1116496"/>
                </a:lnTo>
                <a:lnTo>
                  <a:pt x="279468" y="1143247"/>
                </a:lnTo>
                <a:lnTo>
                  <a:pt x="319687" y="1166480"/>
                </a:lnTo>
                <a:lnTo>
                  <a:pt x="362096" y="1185979"/>
                </a:lnTo>
                <a:lnTo>
                  <a:pt x="406460" y="1201525"/>
                </a:lnTo>
                <a:lnTo>
                  <a:pt x="452546" y="1212899"/>
                </a:lnTo>
                <a:lnTo>
                  <a:pt x="500123" y="1219883"/>
                </a:lnTo>
                <a:lnTo>
                  <a:pt x="548957" y="1222260"/>
                </a:lnTo>
                <a:lnTo>
                  <a:pt x="1278775" y="1222260"/>
                </a:lnTo>
                <a:lnTo>
                  <a:pt x="1278775" y="497446"/>
                </a:lnTo>
                <a:lnTo>
                  <a:pt x="758558" y="497446"/>
                </a:lnTo>
                <a:lnTo>
                  <a:pt x="726313" y="0"/>
                </a:lnTo>
                <a:close/>
              </a:path>
            </a:pathLst>
          </a:custGeom>
          <a:solidFill>
            <a:srgbClr val="2C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ZoneTexte 11"/>
          <p:cNvSpPr txBox="1"/>
          <p:nvPr/>
        </p:nvSpPr>
        <p:spPr>
          <a:xfrm>
            <a:off x="4040554" y="4325814"/>
            <a:ext cx="9802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00B59E"/>
                </a:solidFill>
                <a:latin typeface="Marianne ExtraBold" charset="0"/>
                <a:ea typeface="Marianne ExtraBold" charset="0"/>
                <a:cs typeface="Marianne ExtraBold" charset="0"/>
              </a:rPr>
              <a:t>MODELE</a:t>
            </a:r>
            <a:r>
              <a:rPr lang="fr-FR" sz="4800" b="1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 - Support de réunion</a:t>
            </a:r>
          </a:p>
          <a:p>
            <a:r>
              <a:rPr lang="fr-FR" sz="4000" b="1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Formalisation de la feuille de route</a:t>
            </a:r>
          </a:p>
        </p:txBody>
      </p:sp>
      <p:sp>
        <p:nvSpPr>
          <p:cNvPr id="14" name="object 4"/>
          <p:cNvSpPr/>
          <p:nvPr/>
        </p:nvSpPr>
        <p:spPr>
          <a:xfrm>
            <a:off x="13672138" y="414281"/>
            <a:ext cx="2201545" cy="2104390"/>
          </a:xfrm>
          <a:custGeom>
            <a:avLst/>
            <a:gdLst/>
            <a:ahLst/>
            <a:cxnLst/>
            <a:rect l="l" t="t" r="r" b="b"/>
            <a:pathLst>
              <a:path w="2201544" h="2104390">
                <a:moveTo>
                  <a:pt x="1256360" y="0"/>
                </a:moveTo>
                <a:lnTo>
                  <a:pt x="0" y="0"/>
                </a:lnTo>
                <a:lnTo>
                  <a:pt x="0" y="1247749"/>
                </a:lnTo>
                <a:lnTo>
                  <a:pt x="895578" y="1247749"/>
                </a:lnTo>
                <a:lnTo>
                  <a:pt x="951001" y="2104212"/>
                </a:lnTo>
                <a:lnTo>
                  <a:pt x="2201405" y="2104212"/>
                </a:lnTo>
                <a:lnTo>
                  <a:pt x="2117382" y="806983"/>
                </a:lnTo>
                <a:lnTo>
                  <a:pt x="2112914" y="758885"/>
                </a:lnTo>
                <a:lnTo>
                  <a:pt x="2105851" y="711607"/>
                </a:lnTo>
                <a:lnTo>
                  <a:pt x="2096269" y="665221"/>
                </a:lnTo>
                <a:lnTo>
                  <a:pt x="2084242" y="619795"/>
                </a:lnTo>
                <a:lnTo>
                  <a:pt x="2069845" y="575400"/>
                </a:lnTo>
                <a:lnTo>
                  <a:pt x="2053152" y="532105"/>
                </a:lnTo>
                <a:lnTo>
                  <a:pt x="2034239" y="489982"/>
                </a:lnTo>
                <a:lnTo>
                  <a:pt x="2013180" y="449100"/>
                </a:lnTo>
                <a:lnTo>
                  <a:pt x="1990049" y="409529"/>
                </a:lnTo>
                <a:lnTo>
                  <a:pt x="1964921" y="371339"/>
                </a:lnTo>
                <a:lnTo>
                  <a:pt x="1937872" y="334601"/>
                </a:lnTo>
                <a:lnTo>
                  <a:pt x="1908975" y="299384"/>
                </a:lnTo>
                <a:lnTo>
                  <a:pt x="1878305" y="265758"/>
                </a:lnTo>
                <a:lnTo>
                  <a:pt x="1845938" y="233794"/>
                </a:lnTo>
                <a:lnTo>
                  <a:pt x="1811948" y="203561"/>
                </a:lnTo>
                <a:lnTo>
                  <a:pt x="1776409" y="175130"/>
                </a:lnTo>
                <a:lnTo>
                  <a:pt x="1739397" y="148571"/>
                </a:lnTo>
                <a:lnTo>
                  <a:pt x="1700985" y="123954"/>
                </a:lnTo>
                <a:lnTo>
                  <a:pt x="1661249" y="101349"/>
                </a:lnTo>
                <a:lnTo>
                  <a:pt x="1620264" y="80825"/>
                </a:lnTo>
                <a:lnTo>
                  <a:pt x="1578103" y="62454"/>
                </a:lnTo>
                <a:lnTo>
                  <a:pt x="1534843" y="46305"/>
                </a:lnTo>
                <a:lnTo>
                  <a:pt x="1490557" y="32448"/>
                </a:lnTo>
                <a:lnTo>
                  <a:pt x="1445320" y="20953"/>
                </a:lnTo>
                <a:lnTo>
                  <a:pt x="1399207" y="11891"/>
                </a:lnTo>
                <a:lnTo>
                  <a:pt x="1352293" y="5331"/>
                </a:lnTo>
                <a:lnTo>
                  <a:pt x="1304652" y="1344"/>
                </a:lnTo>
                <a:lnTo>
                  <a:pt x="1256360" y="0"/>
                </a:lnTo>
                <a:close/>
              </a:path>
            </a:pathLst>
          </a:custGeom>
          <a:solidFill>
            <a:srgbClr val="5D6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/>
          <p:cNvSpPr>
            <a:spLocks noChangeAspect="1"/>
          </p:cNvSpPr>
          <p:nvPr/>
        </p:nvSpPr>
        <p:spPr>
          <a:xfrm>
            <a:off x="584200" y="7848600"/>
            <a:ext cx="954722" cy="913145"/>
          </a:xfrm>
          <a:custGeom>
            <a:avLst/>
            <a:gdLst/>
            <a:ahLst/>
            <a:cxnLst/>
            <a:rect l="l" t="t" r="r" b="b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42289" y="7081804"/>
            <a:ext cx="1863967" cy="244673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ACADFD9-4121-4AE7-95D6-5D163301F9AF}"/>
              </a:ext>
            </a:extLst>
          </p:cNvPr>
          <p:cNvSpPr txBox="1"/>
          <p:nvPr/>
        </p:nvSpPr>
        <p:spPr>
          <a:xfrm>
            <a:off x="1731017" y="7262896"/>
            <a:ext cx="121119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Ce support a été produit par l’ANCT lors de l’expérimentation lancée en novembre 2022 pour accompagner 6 collectivités territoriales pilotes dans l’élaboration de leur stratégie Numérique responsable. Il a ensuite été mis à jour à base des retours d’expérience des 18 collectivités territoriales ayant participé à la Vague 1, qui s’est déroulée entre septembre et décembre 2023.</a:t>
            </a:r>
          </a:p>
          <a:p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Il est mis à disposition de tous les acteurs en libre-accès </a:t>
            </a:r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  <a:hlinkClick r:id="rId4"/>
              </a:rPr>
              <a:t>dans la boîte à outils Numérique responsable de l’ANCT </a:t>
            </a:r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pour servir de modèle.</a:t>
            </a:r>
          </a:p>
          <a:p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Il peut donc être repris, modifié, complété. </a:t>
            </a:r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</a:rPr>
              <a:t>La typographie Marianne® est </a:t>
            </a:r>
            <a:r>
              <a:rPr lang="fr-FR" sz="1600" dirty="0">
                <a:solidFill>
                  <a:srgbClr val="2C3176"/>
                </a:solidFill>
                <a:latin typeface="Marianne" panose="02000000000000000000" pitchFamily="50" charset="0"/>
                <a:ea typeface="Marianne ExtraBold" charset="0"/>
                <a:cs typeface="Marianne ExtraBold" charset="0"/>
              </a:rPr>
              <a:t>réservée aux administrations publiques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E1C583-C6EB-4ECD-B650-8F943BB17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5" y="246810"/>
            <a:ext cx="5980095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5229B77-2543-4D2A-820B-FEB1651B348F}"/>
              </a:ext>
            </a:extLst>
          </p:cNvPr>
          <p:cNvGraphicFramePr>
            <a:graphicFrameLocks noGrp="1"/>
          </p:cNvGraphicFramePr>
          <p:nvPr/>
        </p:nvGraphicFramePr>
        <p:xfrm>
          <a:off x="1719288" y="2411761"/>
          <a:ext cx="12961440" cy="5040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69756411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21088875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252586957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425252159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565203894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463642352"/>
                    </a:ext>
                  </a:extLst>
                </a:gridCol>
              </a:tblGrid>
              <a:tr h="67278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</a:rPr>
                        <a:t>Levier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</a:rPr>
                        <a:t>Moyens humains</a:t>
                      </a:r>
                    </a:p>
                    <a:p>
                      <a:pPr algn="ctr"/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</a:rPr>
                        <a:t>(JH) estimés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latin typeface="Marianne" panose="020B0604020202020204"/>
                        </a:rPr>
                        <a:t>Budget en euros estimé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</a:rPr>
                        <a:t>Responsable de la mise en œuvre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solidFill>
                          <a:schemeClr val="bg1"/>
                        </a:solidFill>
                        <a:latin typeface="Marianne" panose="020B0604020202020204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</a:rPr>
                        <a:t>Arbitrage par le COPIL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236670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Levier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xx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nom/prénom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noProof="0">
                        <a:solidFill>
                          <a:schemeClr val="dk1"/>
                        </a:solidFill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29116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Levier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xx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nom/prénom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957532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Levier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xx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nom/prénom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25544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Levier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xx 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nom/prénom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fonction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09971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>
                        <a:latin typeface="Marianne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396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9F1C3D4-9C5A-444F-A2A1-637547C15D8C}"/>
              </a:ext>
            </a:extLst>
          </p:cNvPr>
          <p:cNvSpPr txBox="1">
            <a:spLocks/>
          </p:cNvSpPr>
          <p:nvPr/>
        </p:nvSpPr>
        <p:spPr>
          <a:xfrm>
            <a:off x="12592496" y="539552"/>
            <a:ext cx="3287505" cy="1296144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468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Cette page est nécessaire dans le cas où l’accord du financement de certains leviers est à confirmer. Sinon, la page est à supprimer.</a:t>
            </a:r>
          </a:p>
        </p:txBody>
      </p:sp>
      <p:pic>
        <p:nvPicPr>
          <p:cNvPr id="8" name="Picture 2" descr="Pencil ">
            <a:extLst>
              <a:ext uri="{FF2B5EF4-FFF2-40B4-BE49-F238E27FC236}">
                <a16:creationId xmlns:a16="http://schemas.microsoft.com/office/drawing/2014/main" id="{7723F851-A7B9-4023-B88C-47A62CE6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328" y="313184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5284BD-FD58-25DF-99D0-5C37E8769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17" y="471574"/>
            <a:ext cx="14254967" cy="1046440"/>
          </a:xfrm>
        </p:spPr>
        <p:txBody>
          <a:bodyPr/>
          <a:lstStyle/>
          <a:p>
            <a:r>
              <a:rPr lang="fr-FR" sz="4000" dirty="0"/>
              <a:t>Vision budgétaire consolidée</a:t>
            </a:r>
            <a:br>
              <a:rPr lang="fr-FR" sz="4000" dirty="0"/>
            </a:br>
            <a:r>
              <a:rPr lang="fr-FR" sz="2800" dirty="0"/>
              <a:t>Leviers restants à financer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80614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61595C-E020-4633-8A7F-ADEB4F8E4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30242"/>
          <a:stretch/>
        </p:blipFill>
        <p:spPr bwMode="auto">
          <a:xfrm>
            <a:off x="9239689" y="720497"/>
            <a:ext cx="5845663" cy="756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object 11"/>
          <p:cNvGrpSpPr/>
          <p:nvPr/>
        </p:nvGrpSpPr>
        <p:grpSpPr>
          <a:xfrm>
            <a:off x="2535820" y="2403126"/>
            <a:ext cx="6319297" cy="4069715"/>
            <a:chOff x="2535820" y="2403126"/>
            <a:chExt cx="6319297" cy="4069715"/>
          </a:xfrm>
        </p:grpSpPr>
        <p:sp>
          <p:nvSpPr>
            <p:cNvPr id="12" name="object 12"/>
            <p:cNvSpPr/>
            <p:nvPr/>
          </p:nvSpPr>
          <p:spPr>
            <a:xfrm>
              <a:off x="4140942" y="2403126"/>
              <a:ext cx="2703830" cy="4069715"/>
            </a:xfrm>
            <a:custGeom>
              <a:avLst/>
              <a:gdLst/>
              <a:ahLst/>
              <a:cxnLst/>
              <a:rect l="l" t="t" r="r" b="b"/>
              <a:pathLst>
                <a:path w="2703829" h="4069715">
                  <a:moveTo>
                    <a:pt x="1179334" y="0"/>
                  </a:moveTo>
                  <a:lnTo>
                    <a:pt x="0" y="1179372"/>
                  </a:lnTo>
                  <a:lnTo>
                    <a:pt x="846429" y="2025776"/>
                  </a:lnTo>
                  <a:lnTo>
                    <a:pt x="89509" y="2887649"/>
                  </a:lnTo>
                  <a:lnTo>
                    <a:pt x="1271308" y="4069448"/>
                  </a:lnTo>
                  <a:lnTo>
                    <a:pt x="2417838" y="2763862"/>
                  </a:lnTo>
                  <a:lnTo>
                    <a:pt x="2449341" y="2726436"/>
                  </a:lnTo>
                  <a:lnTo>
                    <a:pt x="2478995" y="2688029"/>
                  </a:lnTo>
                  <a:lnTo>
                    <a:pt x="2506802" y="2648701"/>
                  </a:lnTo>
                  <a:lnTo>
                    <a:pt x="2532764" y="2608512"/>
                  </a:lnTo>
                  <a:lnTo>
                    <a:pt x="2556882" y="2567521"/>
                  </a:lnTo>
                  <a:lnTo>
                    <a:pt x="2579159" y="2525788"/>
                  </a:lnTo>
                  <a:lnTo>
                    <a:pt x="2599597" y="2483370"/>
                  </a:lnTo>
                  <a:lnTo>
                    <a:pt x="2618197" y="2440329"/>
                  </a:lnTo>
                  <a:lnTo>
                    <a:pt x="2634961" y="2396724"/>
                  </a:lnTo>
                  <a:lnTo>
                    <a:pt x="2649891" y="2352613"/>
                  </a:lnTo>
                  <a:lnTo>
                    <a:pt x="2662990" y="2308056"/>
                  </a:lnTo>
                  <a:lnTo>
                    <a:pt x="2674259" y="2263112"/>
                  </a:lnTo>
                  <a:lnTo>
                    <a:pt x="2683699" y="2217841"/>
                  </a:lnTo>
                  <a:lnTo>
                    <a:pt x="2691314" y="2172303"/>
                  </a:lnTo>
                  <a:lnTo>
                    <a:pt x="2697104" y="2126555"/>
                  </a:lnTo>
                  <a:lnTo>
                    <a:pt x="2701072" y="2080659"/>
                  </a:lnTo>
                  <a:lnTo>
                    <a:pt x="2703220" y="2034673"/>
                  </a:lnTo>
                  <a:lnTo>
                    <a:pt x="2703549" y="1988656"/>
                  </a:lnTo>
                  <a:lnTo>
                    <a:pt x="2702062" y="1942668"/>
                  </a:lnTo>
                  <a:lnTo>
                    <a:pt x="2698760" y="1896769"/>
                  </a:lnTo>
                  <a:lnTo>
                    <a:pt x="2693645" y="1851016"/>
                  </a:lnTo>
                  <a:lnTo>
                    <a:pt x="2686720" y="1805471"/>
                  </a:lnTo>
                  <a:lnTo>
                    <a:pt x="2677985" y="1760193"/>
                  </a:lnTo>
                  <a:lnTo>
                    <a:pt x="2667444" y="1715239"/>
                  </a:lnTo>
                  <a:lnTo>
                    <a:pt x="2655097" y="1670671"/>
                  </a:lnTo>
                  <a:lnTo>
                    <a:pt x="2640947" y="1626548"/>
                  </a:lnTo>
                  <a:lnTo>
                    <a:pt x="2624996" y="1582927"/>
                  </a:lnTo>
                  <a:lnTo>
                    <a:pt x="2607246" y="1539870"/>
                  </a:lnTo>
                  <a:lnTo>
                    <a:pt x="2587698" y="1497436"/>
                  </a:lnTo>
                  <a:lnTo>
                    <a:pt x="2566354" y="1455683"/>
                  </a:lnTo>
                  <a:lnTo>
                    <a:pt x="2543217" y="1414671"/>
                  </a:lnTo>
                  <a:lnTo>
                    <a:pt x="2518288" y="1374460"/>
                  </a:lnTo>
                  <a:lnTo>
                    <a:pt x="2491570" y="1335108"/>
                  </a:lnTo>
                  <a:lnTo>
                    <a:pt x="2463063" y="1296676"/>
                  </a:lnTo>
                  <a:lnTo>
                    <a:pt x="2432770" y="1259222"/>
                  </a:lnTo>
                  <a:lnTo>
                    <a:pt x="2400694" y="1222806"/>
                  </a:lnTo>
                  <a:lnTo>
                    <a:pt x="2366835" y="1187488"/>
                  </a:lnTo>
                  <a:lnTo>
                    <a:pt x="1179334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535820" y="4011942"/>
              <a:ext cx="6319297" cy="852169"/>
            </a:xfrm>
            <a:custGeom>
              <a:avLst/>
              <a:gdLst/>
              <a:ahLst/>
              <a:cxnLst/>
              <a:rect l="l" t="t" r="r" b="b"/>
              <a:pathLst>
                <a:path w="5914390" h="852170">
                  <a:moveTo>
                    <a:pt x="5913882" y="0"/>
                  </a:moveTo>
                  <a:lnTo>
                    <a:pt x="0" y="0"/>
                  </a:lnTo>
                  <a:lnTo>
                    <a:pt x="0" y="851827"/>
                  </a:lnTo>
                  <a:lnTo>
                    <a:pt x="5913882" y="851827"/>
                  </a:lnTo>
                  <a:lnTo>
                    <a:pt x="5913882" y="0"/>
                  </a:lnTo>
                  <a:close/>
                </a:path>
              </a:pathLst>
            </a:custGeom>
            <a:solidFill>
              <a:srgbClr val="FCCD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84732" y="4211960"/>
            <a:ext cx="6266723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fr-FR" sz="2400" b="1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Fiches actions détaillées</a:t>
            </a:r>
            <a:endParaRPr lang="fr-FR" sz="2400">
              <a:solidFill>
                <a:srgbClr val="2C3176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6779035"/>
            <a:ext cx="1277112" cy="167640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4710316" y="609837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69" h="729615">
                <a:moveTo>
                  <a:pt x="435330" y="0"/>
                </a:moveTo>
                <a:lnTo>
                  <a:pt x="0" y="0"/>
                </a:lnTo>
                <a:lnTo>
                  <a:pt x="0" y="432346"/>
                </a:lnTo>
                <a:lnTo>
                  <a:pt x="310299" y="432346"/>
                </a:lnTo>
                <a:lnTo>
                  <a:pt x="329539" y="729068"/>
                </a:lnTo>
                <a:lnTo>
                  <a:pt x="762787" y="729068"/>
                </a:lnTo>
                <a:lnTo>
                  <a:pt x="733640" y="279615"/>
                </a:lnTo>
                <a:lnTo>
                  <a:pt x="727061" y="233685"/>
                </a:lnTo>
                <a:lnTo>
                  <a:pt x="713799" y="190326"/>
                </a:lnTo>
                <a:lnTo>
                  <a:pt x="694421" y="150072"/>
                </a:lnTo>
                <a:lnTo>
                  <a:pt x="669498" y="113456"/>
                </a:lnTo>
                <a:lnTo>
                  <a:pt x="639597" y="81010"/>
                </a:lnTo>
                <a:lnTo>
                  <a:pt x="605287" y="53268"/>
                </a:lnTo>
                <a:lnTo>
                  <a:pt x="567137" y="30762"/>
                </a:lnTo>
                <a:lnTo>
                  <a:pt x="525715" y="14027"/>
                </a:lnTo>
                <a:lnTo>
                  <a:pt x="481590" y="3595"/>
                </a:lnTo>
                <a:lnTo>
                  <a:pt x="43533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15671" y="7816955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70" h="729615">
                <a:moveTo>
                  <a:pt x="433247" y="0"/>
                </a:moveTo>
                <a:lnTo>
                  <a:pt x="0" y="0"/>
                </a:lnTo>
                <a:lnTo>
                  <a:pt x="29159" y="449453"/>
                </a:lnTo>
                <a:lnTo>
                  <a:pt x="35738" y="495383"/>
                </a:lnTo>
                <a:lnTo>
                  <a:pt x="49000" y="538742"/>
                </a:lnTo>
                <a:lnTo>
                  <a:pt x="68377" y="578996"/>
                </a:lnTo>
                <a:lnTo>
                  <a:pt x="93300" y="615612"/>
                </a:lnTo>
                <a:lnTo>
                  <a:pt x="123201" y="648058"/>
                </a:lnTo>
                <a:lnTo>
                  <a:pt x="157509" y="675800"/>
                </a:lnTo>
                <a:lnTo>
                  <a:pt x="195658" y="698305"/>
                </a:lnTo>
                <a:lnTo>
                  <a:pt x="237078" y="715041"/>
                </a:lnTo>
                <a:lnTo>
                  <a:pt x="281200" y="725473"/>
                </a:lnTo>
                <a:lnTo>
                  <a:pt x="327456" y="729068"/>
                </a:lnTo>
                <a:lnTo>
                  <a:pt x="762812" y="729068"/>
                </a:lnTo>
                <a:lnTo>
                  <a:pt x="762812" y="296722"/>
                </a:lnTo>
                <a:lnTo>
                  <a:pt x="452488" y="296722"/>
                </a:lnTo>
                <a:lnTo>
                  <a:pt x="43324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E37E82D1-EFE2-49F0-9765-0FD2A5819243}"/>
              </a:ext>
            </a:extLst>
          </p:cNvPr>
          <p:cNvSpPr txBox="1">
            <a:spLocks/>
          </p:cNvSpPr>
          <p:nvPr/>
        </p:nvSpPr>
        <p:spPr>
          <a:xfrm>
            <a:off x="1000795" y="2976937"/>
            <a:ext cx="2391405" cy="21384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800" kern="0">
                <a:solidFill>
                  <a:srgbClr val="274084"/>
                </a:solidFill>
                <a:latin typeface="Marianne ExtraBold" charset="0"/>
                <a:ea typeface="Marianne ExtraBold" charset="0"/>
                <a:cs typeface="Marianne ExtraBold" charset="0"/>
              </a:rPr>
              <a:t>2.</a:t>
            </a:r>
            <a:endParaRPr kumimoji="0" lang="fr-FR" sz="13800" b="1" i="0" u="none" strike="noStrike" kern="0" cap="none" spc="0" normalizeH="0" baseline="0" noProof="0">
              <a:ln>
                <a:noFill/>
              </a:ln>
              <a:solidFill>
                <a:srgbClr val="274084"/>
              </a:solidFill>
              <a:effectLst/>
              <a:uLnTx/>
              <a:uFillTx/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E080E35-A8A8-44CB-B5F8-1A277E5D26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9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619872"/>
            <a:ext cx="126138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Dimension 1 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15B6E1-428F-4DF4-9CF9-35B086F57964}"/>
              </a:ext>
            </a:extLst>
          </p:cNvPr>
          <p:cNvSpPr txBox="1">
            <a:spLocks/>
          </p:cNvSpPr>
          <p:nvPr/>
        </p:nvSpPr>
        <p:spPr>
          <a:xfrm>
            <a:off x="3298140" y="8100392"/>
            <a:ext cx="9860969" cy="61555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Cette page est un intercalaire visant à trier les fiches actions par dimension</a:t>
            </a:r>
          </a:p>
          <a:p>
            <a:pPr algn="ctr"/>
            <a:endParaRPr lang="fr-FR" sz="1400" b="1" i="1">
              <a:latin typeface="Marianne" panose="020B0604020202020204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FA6C327-5D55-4A97-B595-A4FD572E0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3" r="2485"/>
          <a:stretch/>
        </p:blipFill>
        <p:spPr bwMode="auto">
          <a:xfrm>
            <a:off x="4918447" y="3720148"/>
            <a:ext cx="6620356" cy="17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EED78A-00C5-4D41-9966-C92F3F76D1AA}"/>
              </a:ext>
            </a:extLst>
          </p:cNvPr>
          <p:cNvSpPr/>
          <p:nvPr/>
        </p:nvSpPr>
        <p:spPr>
          <a:xfrm>
            <a:off x="4997519" y="2627784"/>
            <a:ext cx="646221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fr-FR" sz="4400" b="1" kern="0">
                <a:solidFill>
                  <a:srgbClr val="00B0F0"/>
                </a:solidFill>
                <a:latin typeface="Marianne" panose="020B0604020202020204"/>
              </a:rPr>
              <a:t>Stratégie et Gouvernance</a:t>
            </a:r>
          </a:p>
        </p:txBody>
      </p:sp>
    </p:spTree>
    <p:extLst>
      <p:ext uri="{BB962C8B-B14F-4D97-AF65-F5344CB8AC3E}">
        <p14:creationId xmlns:p14="http://schemas.microsoft.com/office/powerpoint/2010/main" val="20441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333835F-81E7-4A3A-AFB6-B6C24BAA6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3" t="-901" b="-1"/>
          <a:stretch/>
        </p:blipFill>
        <p:spPr bwMode="auto">
          <a:xfrm>
            <a:off x="589157" y="2056284"/>
            <a:ext cx="2397180" cy="188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3E4024B-C46E-47C2-99B7-191809305E14}"/>
              </a:ext>
            </a:extLst>
          </p:cNvPr>
          <p:cNvSpPr txBox="1"/>
          <p:nvPr/>
        </p:nvSpPr>
        <p:spPr>
          <a:xfrm>
            <a:off x="327366" y="227977"/>
            <a:ext cx="967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685800">
              <a:defRPr sz="2700">
                <a:solidFill>
                  <a:prstClr val="black"/>
                </a:solidFill>
                <a:latin typeface="Raleway" pitchFamily="2" charset="0"/>
              </a:defRPr>
            </a:lvl1pPr>
          </a:lstStyle>
          <a:p>
            <a:pPr defTabSz="914377">
              <a:defRPr/>
            </a:pPr>
            <a:r>
              <a:rPr lang="fr-FR" sz="3600">
                <a:latin typeface="Marianne" panose="020B0604020202020204"/>
              </a:rPr>
              <a:t>Dimension « </a:t>
            </a:r>
            <a:r>
              <a:rPr lang="fr-FR" sz="3600">
                <a:highlight>
                  <a:srgbClr val="FFFF00"/>
                </a:highlight>
                <a:latin typeface="Marianne" panose="020B0604020202020204"/>
              </a:rPr>
              <a:t>X</a:t>
            </a:r>
            <a:r>
              <a:rPr lang="fr-FR" sz="3600">
                <a:latin typeface="Marianne" panose="020B0604020202020204"/>
              </a:rPr>
              <a:t>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89FC16-44D6-456A-A2B2-EE9131B42671}"/>
              </a:ext>
            </a:extLst>
          </p:cNvPr>
          <p:cNvSpPr txBox="1"/>
          <p:nvPr/>
        </p:nvSpPr>
        <p:spPr>
          <a:xfrm>
            <a:off x="589315" y="1512765"/>
            <a:ext cx="15077371" cy="420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defTabSz="1219170">
              <a:defRPr/>
            </a:pPr>
            <a:r>
              <a:rPr lang="fr-FR" sz="2133" b="1">
                <a:solidFill>
                  <a:prstClr val="black"/>
                </a:solidFill>
                <a:latin typeface="Marianne" panose="020B0604020202020204"/>
                <a:ea typeface="Raleway" pitchFamily="2" charset="0"/>
                <a:cs typeface="Raleway" pitchFamily="2" charset="0"/>
              </a:rPr>
              <a:t>Levier : </a:t>
            </a:r>
            <a:r>
              <a:rPr lang="fr-FR" sz="2133" b="1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  <a:ea typeface="Raleway" pitchFamily="2" charset="0"/>
                <a:cs typeface="Raleway" pitchFamily="2" charset="0"/>
              </a:rPr>
              <a:t>X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EF213D-825B-49D2-A02F-7A9E62A49AF7}"/>
              </a:ext>
            </a:extLst>
          </p:cNvPr>
          <p:cNvSpPr/>
          <p:nvPr/>
        </p:nvSpPr>
        <p:spPr bwMode="auto">
          <a:xfrm>
            <a:off x="10163576" y="222457"/>
            <a:ext cx="2554000" cy="965540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>
              <a:defRPr/>
            </a:pPr>
            <a:r>
              <a:rPr lang="fr-FR" sz="1400" b="1">
                <a:solidFill>
                  <a:srgbClr val="009EC4"/>
                </a:solidFill>
                <a:latin typeface="Marianne" panose="020B0604020202020204"/>
                <a:cs typeface="Arial"/>
              </a:rPr>
              <a:t>Priorité :</a:t>
            </a:r>
            <a:endParaRPr sz="2400">
              <a:solidFill>
                <a:prstClr val="white"/>
              </a:solidFill>
              <a:latin typeface="Marianne" panose="020B0604020202020204"/>
            </a:endParaRPr>
          </a:p>
          <a:p>
            <a:pPr defTabSz="1219170">
              <a:defRPr/>
            </a:pPr>
            <a:endParaRPr lang="fr-FR" sz="1400">
              <a:solidFill>
                <a:prstClr val="black"/>
              </a:solidFill>
              <a:latin typeface="Marianne" panose="020B0604020202020204"/>
              <a:cs typeface="Arial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10F907-0E1C-4DF4-885C-327E15AAED20}"/>
              </a:ext>
            </a:extLst>
          </p:cNvPr>
          <p:cNvSpPr/>
          <p:nvPr/>
        </p:nvSpPr>
        <p:spPr bwMode="auto">
          <a:xfrm>
            <a:off x="10363200" y="715080"/>
            <a:ext cx="240000" cy="24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Marianne" panose="020B0604020202020204"/>
              <a:cs typeface="Arial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938C297-B7A0-485F-BCF6-7CD2724FAA51}"/>
              </a:ext>
            </a:extLst>
          </p:cNvPr>
          <p:cNvSpPr/>
          <p:nvPr/>
        </p:nvSpPr>
        <p:spPr bwMode="auto">
          <a:xfrm>
            <a:off x="10755289" y="715080"/>
            <a:ext cx="240000" cy="24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Marianne" panose="020B0604020202020204"/>
              <a:cs typeface="Arial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1B17666-9016-4EEB-9FD2-CFCDF6C835CD}"/>
              </a:ext>
            </a:extLst>
          </p:cNvPr>
          <p:cNvSpPr/>
          <p:nvPr/>
        </p:nvSpPr>
        <p:spPr bwMode="auto">
          <a:xfrm>
            <a:off x="11147379" y="715080"/>
            <a:ext cx="240000" cy="24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Marianne" panose="020B0604020202020204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226239-D7C4-414A-9667-E9AF9B563CF1}"/>
              </a:ext>
            </a:extLst>
          </p:cNvPr>
          <p:cNvSpPr txBox="1"/>
          <p:nvPr/>
        </p:nvSpPr>
        <p:spPr bwMode="auto">
          <a:xfrm>
            <a:off x="11410338" y="659877"/>
            <a:ext cx="123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  <a:cs typeface="Arial"/>
              </a:rPr>
              <a:t>Prioritaire</a:t>
            </a:r>
            <a:endParaRPr lang="en-US" sz="1400">
              <a:solidFill>
                <a:prstClr val="black"/>
              </a:solidFill>
              <a:highlight>
                <a:srgbClr val="FFFF00"/>
              </a:highlight>
              <a:latin typeface="Marianne" panose="020B0604020202020204"/>
              <a:cs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821E9A4-8ABC-4976-A53F-4AEE7296C3F1}"/>
              </a:ext>
            </a:extLst>
          </p:cNvPr>
          <p:cNvSpPr/>
          <p:nvPr/>
        </p:nvSpPr>
        <p:spPr bwMode="auto">
          <a:xfrm>
            <a:off x="12874437" y="222455"/>
            <a:ext cx="2792247" cy="965543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>
              <a:defRPr/>
            </a:pPr>
            <a:r>
              <a:rPr lang="fr-FR" sz="1400" b="1">
                <a:solidFill>
                  <a:srgbClr val="009EC4"/>
                </a:solidFill>
                <a:latin typeface="Marianne" panose="020B0604020202020204"/>
                <a:cs typeface="Arial"/>
              </a:rPr>
              <a:t>Difficulté de mise en œuvre :</a:t>
            </a:r>
            <a:endParaRPr sz="2400">
              <a:solidFill>
                <a:prstClr val="white"/>
              </a:solidFill>
              <a:latin typeface="Marianne" panose="020B0604020202020204"/>
            </a:endParaRPr>
          </a:p>
          <a:p>
            <a:pPr defTabSz="1219170">
              <a:defRPr/>
            </a:pPr>
            <a:endParaRPr lang="fr-FR" sz="1400">
              <a:solidFill>
                <a:prstClr val="black"/>
              </a:solidFill>
              <a:latin typeface="Marianne" panose="020B0604020202020204"/>
              <a:cs typeface="Arial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5891839-822F-42AD-880E-5A8BFE38905E}"/>
              </a:ext>
            </a:extLst>
          </p:cNvPr>
          <p:cNvSpPr/>
          <p:nvPr/>
        </p:nvSpPr>
        <p:spPr bwMode="auto">
          <a:xfrm>
            <a:off x="13044433" y="718944"/>
            <a:ext cx="240000" cy="24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Marianne" panose="020B0604020202020204"/>
              <a:cs typeface="Arial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33D50B0-A900-46EF-88A7-D3DF6DCCCB6D}"/>
              </a:ext>
            </a:extLst>
          </p:cNvPr>
          <p:cNvSpPr/>
          <p:nvPr/>
        </p:nvSpPr>
        <p:spPr bwMode="auto">
          <a:xfrm>
            <a:off x="13436523" y="718944"/>
            <a:ext cx="240000" cy="24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Marianne" panose="020B0604020202020204"/>
              <a:cs typeface="Arial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9094825-A873-4F5C-A6D1-B3B22A451AEA}"/>
              </a:ext>
            </a:extLst>
          </p:cNvPr>
          <p:cNvSpPr/>
          <p:nvPr/>
        </p:nvSpPr>
        <p:spPr bwMode="auto">
          <a:xfrm>
            <a:off x="13828612" y="718944"/>
            <a:ext cx="240000" cy="240000"/>
          </a:xfrm>
          <a:prstGeom prst="ellipse">
            <a:avLst/>
          </a:prstGeom>
          <a:solidFill>
            <a:srgbClr val="009EC4"/>
          </a:solidFill>
          <a:ln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Marianne" panose="020B0604020202020204"/>
              <a:cs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007421-A35D-4C0A-A6E2-C10F8F24D6AC}"/>
              </a:ext>
            </a:extLst>
          </p:cNvPr>
          <p:cNvSpPr txBox="1"/>
          <p:nvPr/>
        </p:nvSpPr>
        <p:spPr bwMode="auto">
          <a:xfrm>
            <a:off x="14135640" y="663741"/>
            <a:ext cx="123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  <a:cs typeface="Arial"/>
              </a:rPr>
              <a:t>Difficile</a:t>
            </a:r>
            <a:endParaRPr lang="en-US" sz="1400">
              <a:solidFill>
                <a:prstClr val="black"/>
              </a:solidFill>
              <a:highlight>
                <a:srgbClr val="FFFF00"/>
              </a:highlight>
              <a:latin typeface="Marianne" panose="020B0604020202020204"/>
              <a:cs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7EFBB-1FA0-48CA-9904-C1ACF3E95AE4}"/>
              </a:ext>
            </a:extLst>
          </p:cNvPr>
          <p:cNvSpPr txBox="1"/>
          <p:nvPr/>
        </p:nvSpPr>
        <p:spPr bwMode="auto">
          <a:xfrm>
            <a:off x="17656776" y="229574"/>
            <a:ext cx="123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FF"/>
                </a:highlight>
                <a:latin typeface="Marianne" panose="020B0604020202020204"/>
                <a:cs typeface="Arial"/>
              </a:rPr>
              <a:t>Facile </a:t>
            </a:r>
            <a:endParaRPr lang="en-US" sz="1400">
              <a:solidFill>
                <a:prstClr val="black"/>
              </a:solidFill>
              <a:highlight>
                <a:srgbClr val="FFFFFF"/>
              </a:highlight>
              <a:latin typeface="Marianne" panose="020B0604020202020204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068031-E6C1-4958-8D0F-E7160DF28CAD}"/>
              </a:ext>
            </a:extLst>
          </p:cNvPr>
          <p:cNvSpPr txBox="1"/>
          <p:nvPr/>
        </p:nvSpPr>
        <p:spPr bwMode="auto">
          <a:xfrm>
            <a:off x="17656776" y="886446"/>
            <a:ext cx="123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FF"/>
                </a:highlight>
                <a:latin typeface="Marianne" panose="020B0604020202020204"/>
                <a:cs typeface="Arial"/>
              </a:rPr>
              <a:t>Difficile</a:t>
            </a:r>
            <a:endParaRPr lang="en-US" sz="1400">
              <a:solidFill>
                <a:prstClr val="black"/>
              </a:solidFill>
              <a:highlight>
                <a:srgbClr val="FFFFFF"/>
              </a:highlight>
              <a:latin typeface="Marianne" panose="020B0604020202020204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DD0603-7445-431A-97F0-16171A894AC5}"/>
              </a:ext>
            </a:extLst>
          </p:cNvPr>
          <p:cNvSpPr txBox="1"/>
          <p:nvPr/>
        </p:nvSpPr>
        <p:spPr bwMode="auto">
          <a:xfrm>
            <a:off x="16305740" y="229573"/>
            <a:ext cx="1545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FF"/>
                </a:highlight>
                <a:latin typeface="Marianne" panose="020B0604020202020204"/>
                <a:cs typeface="Arial"/>
              </a:rPr>
              <a:t>Aller plus loin</a:t>
            </a:r>
            <a:endParaRPr lang="en-US" sz="1400">
              <a:solidFill>
                <a:prstClr val="black"/>
              </a:solidFill>
              <a:highlight>
                <a:srgbClr val="FFFFFF"/>
              </a:highlight>
              <a:latin typeface="Marianne" panose="020B0604020202020204"/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628FEC-1676-4AF2-AF9A-C06799E2D3DF}"/>
              </a:ext>
            </a:extLst>
          </p:cNvPr>
          <p:cNvSpPr txBox="1"/>
          <p:nvPr/>
        </p:nvSpPr>
        <p:spPr bwMode="auto">
          <a:xfrm>
            <a:off x="17656776" y="558010"/>
            <a:ext cx="123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FF"/>
                </a:highlight>
                <a:latin typeface="Marianne" panose="020B0604020202020204"/>
                <a:cs typeface="Arial"/>
              </a:rPr>
              <a:t>Moyenne</a:t>
            </a:r>
            <a:endParaRPr lang="en-US" sz="1400">
              <a:solidFill>
                <a:prstClr val="black"/>
              </a:solidFill>
              <a:highlight>
                <a:srgbClr val="FFFFFF"/>
              </a:highlight>
              <a:latin typeface="Marianne" panose="020B0604020202020204"/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6D5384-40A7-4C4E-B7D9-C98096415604}"/>
              </a:ext>
            </a:extLst>
          </p:cNvPr>
          <p:cNvSpPr txBox="1"/>
          <p:nvPr/>
        </p:nvSpPr>
        <p:spPr bwMode="auto">
          <a:xfrm>
            <a:off x="16305740" y="558009"/>
            <a:ext cx="1443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FF"/>
                </a:highlight>
                <a:latin typeface="Marianne" panose="020B0604020202020204"/>
                <a:cs typeface="Arial"/>
              </a:rPr>
              <a:t>Recommandé</a:t>
            </a:r>
            <a:endParaRPr lang="en-US" sz="1400">
              <a:solidFill>
                <a:prstClr val="black"/>
              </a:solidFill>
              <a:highlight>
                <a:srgbClr val="FFFFFF"/>
              </a:highlight>
              <a:latin typeface="Marianne" panose="020B0604020202020204"/>
              <a:cs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6A7CE5-005D-4481-AC54-690F35A02AF7}"/>
              </a:ext>
            </a:extLst>
          </p:cNvPr>
          <p:cNvSpPr txBox="1"/>
          <p:nvPr/>
        </p:nvSpPr>
        <p:spPr bwMode="auto">
          <a:xfrm>
            <a:off x="16305740" y="886446"/>
            <a:ext cx="123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FF"/>
                </a:highlight>
                <a:latin typeface="Marianne" panose="020B0604020202020204"/>
                <a:cs typeface="Arial"/>
              </a:rPr>
              <a:t>Prioritaire</a:t>
            </a:r>
            <a:endParaRPr lang="en-US" sz="1400">
              <a:solidFill>
                <a:prstClr val="black"/>
              </a:solidFill>
              <a:highlight>
                <a:srgbClr val="FFFFFF"/>
              </a:highlight>
              <a:latin typeface="Marianne" panose="020B0604020202020204"/>
              <a:cs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4B94BF5-7D85-4B81-9EBD-9656B80930A6}"/>
              </a:ext>
            </a:extLst>
          </p:cNvPr>
          <p:cNvSpPr/>
          <p:nvPr/>
        </p:nvSpPr>
        <p:spPr>
          <a:xfrm>
            <a:off x="3036253" y="2064707"/>
            <a:ext cx="8629911" cy="884357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>
              <a:defRPr/>
            </a:pPr>
            <a:r>
              <a:rPr lang="fr-FR" sz="1600" b="1">
                <a:solidFill>
                  <a:srgbClr val="009EC4"/>
                </a:solidFill>
                <a:latin typeface="Marianne" panose="020B0604020202020204"/>
              </a:rPr>
              <a:t>Résultat(s) attendu(s) pour ce levier : </a:t>
            </a: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4C8157-FABA-446C-85C2-CE7BE858D022}"/>
              </a:ext>
            </a:extLst>
          </p:cNvPr>
          <p:cNvSpPr/>
          <p:nvPr/>
        </p:nvSpPr>
        <p:spPr>
          <a:xfrm>
            <a:off x="3036101" y="2949753"/>
            <a:ext cx="4884156" cy="998921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00" rtlCol="0" anchor="t"/>
          <a:lstStyle/>
          <a:p>
            <a:pPr defTabSz="1219170">
              <a:defRPr/>
            </a:pPr>
            <a:r>
              <a:rPr lang="fr-FR" sz="1600" b="1">
                <a:solidFill>
                  <a:srgbClr val="009EC4"/>
                </a:solidFill>
                <a:latin typeface="Marianne" panose="020B0604020202020204"/>
              </a:rPr>
              <a:t>Responsable </a:t>
            </a:r>
            <a:r>
              <a:rPr lang="fr-FR" sz="1600" i="1">
                <a:solidFill>
                  <a:srgbClr val="009EC4"/>
                </a:solidFill>
                <a:latin typeface="Marianne" panose="020B0604020202020204"/>
              </a:rPr>
              <a:t>(1 max.) </a:t>
            </a:r>
            <a:r>
              <a:rPr lang="fr-FR" sz="1600" b="1">
                <a:solidFill>
                  <a:srgbClr val="009EC4"/>
                </a:solidFill>
                <a:latin typeface="Marianne" panose="020B0604020202020204"/>
              </a:rPr>
              <a:t>:</a:t>
            </a: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6566B3-BC50-42F8-8566-8BB2072EC11D}"/>
              </a:ext>
            </a:extLst>
          </p:cNvPr>
          <p:cNvSpPr/>
          <p:nvPr/>
        </p:nvSpPr>
        <p:spPr>
          <a:xfrm>
            <a:off x="7920413" y="2949064"/>
            <a:ext cx="7746273" cy="1003811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>
              <a:defRPr/>
            </a:pPr>
            <a:r>
              <a:rPr lang="fr-FR" sz="1600" b="1">
                <a:solidFill>
                  <a:srgbClr val="009EC4"/>
                </a:solidFill>
                <a:latin typeface="Marianne" panose="020B0604020202020204"/>
              </a:rPr>
              <a:t>Contributeur(s) :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endParaRPr lang="fr-FR" sz="1400" i="1">
              <a:solidFill>
                <a:prstClr val="black"/>
              </a:solidFill>
              <a:latin typeface="Marianne" panose="020B060402020202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5DB6EF9-53A1-443A-A332-C6BE46D8F6F1}"/>
              </a:ext>
            </a:extLst>
          </p:cNvPr>
          <p:cNvSpPr/>
          <p:nvPr/>
        </p:nvSpPr>
        <p:spPr>
          <a:xfrm>
            <a:off x="11666318" y="2064707"/>
            <a:ext cx="4000365" cy="885948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>
              <a:defRPr/>
            </a:pPr>
            <a:r>
              <a:rPr lang="fr-FR" sz="1600" b="1">
                <a:solidFill>
                  <a:srgbClr val="009EC4"/>
                </a:solidFill>
                <a:latin typeface="Marianne" panose="020B0604020202020204"/>
              </a:rPr>
              <a:t>Calendrier :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  <a:defRPr/>
            </a:pPr>
            <a:r>
              <a:rPr lang="fr-FR" sz="1400">
                <a:solidFill>
                  <a:prstClr val="black"/>
                </a:solidFill>
                <a:latin typeface="Marianne" panose="020B0604020202020204"/>
              </a:rPr>
              <a:t>Début : </a:t>
            </a: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r>
              <a:rPr lang="fr-FR" sz="1400">
                <a:solidFill>
                  <a:prstClr val="black"/>
                </a:solidFill>
                <a:latin typeface="Marianne" panose="020B0604020202020204"/>
              </a:rPr>
              <a:t>Fin : </a:t>
            </a: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defTabSz="1219170">
              <a:defRPr/>
            </a:pPr>
            <a:endParaRPr lang="fr-FR" sz="1400">
              <a:solidFill>
                <a:prstClr val="black"/>
              </a:solidFill>
              <a:latin typeface="Marianne" panose="020B060402020202020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A95CFAD-BBF8-466E-8337-9E0FCD66F201}"/>
              </a:ext>
            </a:extLst>
          </p:cNvPr>
          <p:cNvSpPr/>
          <p:nvPr/>
        </p:nvSpPr>
        <p:spPr>
          <a:xfrm>
            <a:off x="7920417" y="5960905"/>
            <a:ext cx="7746271" cy="337955"/>
          </a:xfrm>
          <a:prstGeom prst="rect">
            <a:avLst/>
          </a:prstGeom>
          <a:solidFill>
            <a:srgbClr val="009EC4"/>
          </a:solidFill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40">
              <a:defRPr/>
            </a:pPr>
            <a:r>
              <a:rPr lang="fr-FR" sz="1600" b="1">
                <a:solidFill>
                  <a:prstClr val="white"/>
                </a:solidFill>
                <a:latin typeface="Marianne" panose="020B0604020202020204"/>
              </a:rPr>
              <a:t>Actions à mettre en œuvre pour ce levier :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FFF71EF-DB00-4E1C-9CC6-A101694165E9}"/>
              </a:ext>
            </a:extLst>
          </p:cNvPr>
          <p:cNvSpPr/>
          <p:nvPr/>
        </p:nvSpPr>
        <p:spPr>
          <a:xfrm>
            <a:off x="578131" y="4111626"/>
            <a:ext cx="3489044" cy="817133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40">
              <a:defRPr/>
            </a:pPr>
            <a:r>
              <a:rPr lang="fr-FR" sz="1600" b="1">
                <a:solidFill>
                  <a:srgbClr val="009EC4"/>
                </a:solidFill>
                <a:latin typeface="Marianne" panose="020B0604020202020204"/>
              </a:rPr>
              <a:t>Moyens humains (ETP ou JH) : </a:t>
            </a: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78D541F-DF91-493C-B2F3-67FA8AB15279}"/>
              </a:ext>
            </a:extLst>
          </p:cNvPr>
          <p:cNvSpPr/>
          <p:nvPr/>
        </p:nvSpPr>
        <p:spPr>
          <a:xfrm>
            <a:off x="4066409" y="4111166"/>
            <a:ext cx="3624713" cy="817297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40">
              <a:defRPr/>
            </a:pPr>
            <a:r>
              <a:rPr lang="fr-FR" sz="1600" b="1">
                <a:solidFill>
                  <a:srgbClr val="009EC4"/>
                </a:solidFill>
                <a:latin typeface="Marianne" panose="020B0604020202020204"/>
              </a:rPr>
              <a:t>Moyens en euros : </a:t>
            </a: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r>
              <a:rPr lang="fr-FR" sz="1400" b="1">
                <a:solidFill>
                  <a:srgbClr val="009EC4"/>
                </a:solidFill>
                <a:latin typeface="Marianne" panose="020B0604020202020204"/>
              </a:rPr>
              <a:t> </a:t>
            </a: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defTabSz="1219140">
              <a:defRPr/>
            </a:pPr>
            <a:endParaRPr lang="fr-FR" sz="1400">
              <a:solidFill>
                <a:prstClr val="black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graphicFrame>
        <p:nvGraphicFramePr>
          <p:cNvPr id="82" name="Tableau 18">
            <a:extLst>
              <a:ext uri="{FF2B5EF4-FFF2-40B4-BE49-F238E27FC236}">
                <a16:creationId xmlns:a16="http://schemas.microsoft.com/office/drawing/2014/main" id="{C9D45321-3240-445F-966C-565E7E79ABFE}"/>
              </a:ext>
            </a:extLst>
          </p:cNvPr>
          <p:cNvGraphicFramePr>
            <a:graphicFrameLocks noGrp="1"/>
          </p:cNvGraphicFramePr>
          <p:nvPr/>
        </p:nvGraphicFramePr>
        <p:xfrm>
          <a:off x="589315" y="6298860"/>
          <a:ext cx="7112988" cy="2235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1885">
                  <a:extLst>
                    <a:ext uri="{9D8B030D-6E8A-4147-A177-3AD203B41FA5}">
                      <a16:colId xmlns:a16="http://schemas.microsoft.com/office/drawing/2014/main" val="1487511526"/>
                    </a:ext>
                  </a:extLst>
                </a:gridCol>
                <a:gridCol w="1911103">
                  <a:extLst>
                    <a:ext uri="{9D8B030D-6E8A-4147-A177-3AD203B41FA5}">
                      <a16:colId xmlns:a16="http://schemas.microsoft.com/office/drawing/2014/main" val="3310808463"/>
                    </a:ext>
                  </a:extLst>
                </a:gridCol>
              </a:tblGrid>
              <a:tr h="557683">
                <a:tc>
                  <a:txBody>
                    <a:bodyPr/>
                    <a:lstStyle/>
                    <a:p>
                      <a:pPr algn="ctr"/>
                      <a:r>
                        <a:rPr lang="fr-FR" sz="1500" noProof="0">
                          <a:solidFill>
                            <a:srgbClr val="009EC4"/>
                          </a:solidFill>
                          <a:latin typeface="Marianne" panose="020B0604020202020204"/>
                        </a:rPr>
                        <a:t>Indicateurs de performance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noProof="0">
                          <a:solidFill>
                            <a:srgbClr val="009EC4"/>
                          </a:solidFill>
                          <a:latin typeface="Marianne" panose="020B0604020202020204"/>
                        </a:rPr>
                        <a:t>Valeur</a:t>
                      </a:r>
                    </a:p>
                  </a:txBody>
                  <a:tcPr marL="121920" marR="121920" marT="60960" marB="60960" anchor="ctr"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745045"/>
                  </a:ext>
                </a:extLst>
              </a:tr>
              <a:tr h="64133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191164"/>
                  </a:ext>
                </a:extLst>
              </a:tr>
              <a:tr h="51826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435494"/>
                  </a:ext>
                </a:extLst>
              </a:tr>
              <a:tr h="51826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558915"/>
                  </a:ext>
                </a:extLst>
              </a:tr>
            </a:tbl>
          </a:graphicData>
        </a:graphic>
      </p:graphicFrame>
      <p:graphicFrame>
        <p:nvGraphicFramePr>
          <p:cNvPr id="83" name="Tableau 5">
            <a:extLst>
              <a:ext uri="{FF2B5EF4-FFF2-40B4-BE49-F238E27FC236}">
                <a16:creationId xmlns:a16="http://schemas.microsoft.com/office/drawing/2014/main" id="{7BD54018-8AC8-4C12-B9A7-CE4C636A8C0B}"/>
              </a:ext>
            </a:extLst>
          </p:cNvPr>
          <p:cNvGraphicFramePr>
            <a:graphicFrameLocks noGrp="1"/>
          </p:cNvGraphicFramePr>
          <p:nvPr/>
        </p:nvGraphicFramePr>
        <p:xfrm>
          <a:off x="7920415" y="6298862"/>
          <a:ext cx="7746270" cy="2235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455">
                  <a:extLst>
                    <a:ext uri="{9D8B030D-6E8A-4147-A177-3AD203B41FA5}">
                      <a16:colId xmlns:a16="http://schemas.microsoft.com/office/drawing/2014/main" val="1426292725"/>
                    </a:ext>
                  </a:extLst>
                </a:gridCol>
                <a:gridCol w="1425051">
                  <a:extLst>
                    <a:ext uri="{9D8B030D-6E8A-4147-A177-3AD203B41FA5}">
                      <a16:colId xmlns:a16="http://schemas.microsoft.com/office/drawing/2014/main" val="1476013416"/>
                    </a:ext>
                  </a:extLst>
                </a:gridCol>
                <a:gridCol w="1320764">
                  <a:extLst>
                    <a:ext uri="{9D8B030D-6E8A-4147-A177-3AD203B41FA5}">
                      <a16:colId xmlns:a16="http://schemas.microsoft.com/office/drawing/2014/main" val="1551106248"/>
                    </a:ext>
                  </a:extLst>
                </a:gridCol>
              </a:tblGrid>
              <a:tr h="3572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500" b="1" kern="1200" noProof="0">
                          <a:solidFill>
                            <a:srgbClr val="009EC4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Action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500" b="1" kern="1200" noProof="0">
                          <a:solidFill>
                            <a:srgbClr val="009EC4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Qui ?</a:t>
                      </a:r>
                    </a:p>
                  </a:txBody>
                  <a:tcPr marL="121920" marR="121920" marT="60960" marB="60960" anchor="ctr">
                    <a:lnT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500" b="1" kern="1200" noProof="0">
                          <a:solidFill>
                            <a:srgbClr val="009EC4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Echéance ?</a:t>
                      </a:r>
                    </a:p>
                  </a:txBody>
                  <a:tcPr marL="121920" marR="121920" marT="60960" marB="60960" anchor="ctr"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157746"/>
                  </a:ext>
                </a:extLst>
              </a:tr>
              <a:tr h="346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1. A définir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051417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2. A définir</a:t>
                      </a:r>
                      <a:endParaRPr lang="fr-FR" sz="1400" kern="120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590821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3. A définir</a:t>
                      </a:r>
                      <a:endParaRPr lang="fr-FR" sz="1400" kern="120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206784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4. A définir</a:t>
                      </a:r>
                      <a:endParaRPr lang="fr-FR" sz="1400" kern="120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31421"/>
                  </a:ext>
                </a:extLst>
              </a:tr>
              <a:tr h="382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5. </a:t>
                      </a: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noProof="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A définir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734672"/>
                  </a:ext>
                </a:extLst>
              </a:tr>
            </a:tbl>
          </a:graphicData>
        </a:graphic>
      </p:graphicFrame>
      <p:sp>
        <p:nvSpPr>
          <p:cNvPr id="84" name="Rectangle 83">
            <a:extLst>
              <a:ext uri="{FF2B5EF4-FFF2-40B4-BE49-F238E27FC236}">
                <a16:creationId xmlns:a16="http://schemas.microsoft.com/office/drawing/2014/main" id="{3E173B7E-AA3D-4802-AF98-8BEB5D3524DF}"/>
              </a:ext>
            </a:extLst>
          </p:cNvPr>
          <p:cNvSpPr/>
          <p:nvPr/>
        </p:nvSpPr>
        <p:spPr>
          <a:xfrm>
            <a:off x="578132" y="4927601"/>
            <a:ext cx="7112989" cy="905511"/>
          </a:xfrm>
          <a:prstGeom prst="rect">
            <a:avLst/>
          </a:prstGeom>
          <a:noFill/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40">
              <a:defRPr/>
            </a:pPr>
            <a:r>
              <a:rPr lang="fr-FR" sz="1600" b="1">
                <a:solidFill>
                  <a:srgbClr val="009EC4"/>
                </a:solidFill>
                <a:latin typeface="Marianne" panose="020B0604020202020204"/>
              </a:rPr>
              <a:t>Prérequis : </a:t>
            </a:r>
          </a:p>
          <a:p>
            <a:pPr marL="228589" indent="-228589" defTabSz="1219140">
              <a:buFont typeface="Arial" panose="020B0604020202020204" pitchFamily="34" charset="0"/>
              <a:buChar char="•"/>
              <a:defRPr/>
            </a:pPr>
            <a:r>
              <a:rPr lang="fr-FR" sz="1400">
                <a:solidFill>
                  <a:prstClr val="black"/>
                </a:solidFill>
                <a:highlight>
                  <a:srgbClr val="FFFF00"/>
                </a:highlight>
                <a:latin typeface="Marianne" panose="020B0604020202020204"/>
              </a:rPr>
              <a:t>A définir</a:t>
            </a:r>
          </a:p>
          <a:p>
            <a:pPr defTabSz="1219140">
              <a:defRPr/>
            </a:pPr>
            <a:endParaRPr lang="fr-FR" sz="1400" i="1">
              <a:solidFill>
                <a:prstClr val="black"/>
              </a:solidFill>
              <a:latin typeface="Marianne" panose="020B0604020202020204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BB708BD-2EDE-4DAE-8A07-A9B397A7B68F}"/>
              </a:ext>
            </a:extLst>
          </p:cNvPr>
          <p:cNvSpPr/>
          <p:nvPr/>
        </p:nvSpPr>
        <p:spPr>
          <a:xfrm>
            <a:off x="578131" y="5944334"/>
            <a:ext cx="7112988" cy="354527"/>
          </a:xfrm>
          <a:prstGeom prst="rect">
            <a:avLst/>
          </a:prstGeom>
          <a:solidFill>
            <a:srgbClr val="009EC4"/>
          </a:solidFill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40">
              <a:defRPr/>
            </a:pPr>
            <a:r>
              <a:rPr lang="fr-FR" sz="1600" b="1">
                <a:solidFill>
                  <a:prstClr val="white"/>
                </a:solidFill>
                <a:latin typeface="Marianne" panose="020B0604020202020204"/>
              </a:rPr>
              <a:t>Suivi des indicateurs de performance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0809885-3079-40EE-99B7-D59D51D27863}"/>
              </a:ext>
            </a:extLst>
          </p:cNvPr>
          <p:cNvSpPr/>
          <p:nvPr/>
        </p:nvSpPr>
        <p:spPr>
          <a:xfrm>
            <a:off x="7920414" y="4114329"/>
            <a:ext cx="7746271" cy="324275"/>
          </a:xfrm>
          <a:prstGeom prst="rect">
            <a:avLst/>
          </a:prstGeom>
          <a:solidFill>
            <a:srgbClr val="009EC4"/>
          </a:solidFill>
          <a:ln w="3175">
            <a:solidFill>
              <a:srgbClr val="009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219140">
              <a:defRPr/>
            </a:pPr>
            <a:r>
              <a:rPr lang="fr-FR" sz="1600" b="1">
                <a:solidFill>
                  <a:prstClr val="white"/>
                </a:solidFill>
                <a:latin typeface="Marianne" panose="020B0604020202020204"/>
              </a:rPr>
              <a:t>Périmètre (à cocher) :</a:t>
            </a:r>
          </a:p>
        </p:txBody>
      </p:sp>
      <p:graphicFrame>
        <p:nvGraphicFramePr>
          <p:cNvPr id="87" name="Tableau 5">
            <a:extLst>
              <a:ext uri="{FF2B5EF4-FFF2-40B4-BE49-F238E27FC236}">
                <a16:creationId xmlns:a16="http://schemas.microsoft.com/office/drawing/2014/main" id="{86A40B63-D947-4AA3-91AC-0F934CBB9653}"/>
              </a:ext>
            </a:extLst>
          </p:cNvPr>
          <p:cNvGraphicFramePr>
            <a:graphicFrameLocks noGrp="1"/>
          </p:cNvGraphicFramePr>
          <p:nvPr/>
        </p:nvGraphicFramePr>
        <p:xfrm>
          <a:off x="7920414" y="4432503"/>
          <a:ext cx="7746271" cy="140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4587">
                  <a:extLst>
                    <a:ext uri="{9D8B030D-6E8A-4147-A177-3AD203B41FA5}">
                      <a16:colId xmlns:a16="http://schemas.microsoft.com/office/drawing/2014/main" val="1426292725"/>
                    </a:ext>
                  </a:extLst>
                </a:gridCol>
                <a:gridCol w="1061684">
                  <a:extLst>
                    <a:ext uri="{9D8B030D-6E8A-4147-A177-3AD203B41FA5}">
                      <a16:colId xmlns:a16="http://schemas.microsoft.com/office/drawing/2014/main" val="1476013416"/>
                    </a:ext>
                  </a:extLst>
                </a:gridCol>
              </a:tblGrid>
              <a:tr h="350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kern="1200" noProof="0">
                          <a:solidFill>
                            <a:schemeClr val="tx1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La DSI 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1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566244"/>
                  </a:ext>
                </a:extLst>
              </a:tr>
              <a:tr h="350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>
                          <a:solidFill>
                            <a:schemeClr val="tx1"/>
                          </a:solidFill>
                          <a:latin typeface="Marianne" panose="020B0604020202020204"/>
                        </a:rPr>
                        <a:t>Les services généraux de la collectivité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1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590821"/>
                  </a:ext>
                </a:extLst>
              </a:tr>
              <a:tr h="350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>
                          <a:solidFill>
                            <a:schemeClr val="tx1"/>
                          </a:solidFill>
                          <a:latin typeface="Marianne" panose="020B0604020202020204"/>
                        </a:rPr>
                        <a:t>Tous les services et équipements de la collectivité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1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730918"/>
                  </a:ext>
                </a:extLst>
              </a:tr>
              <a:tr h="350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>
                          <a:solidFill>
                            <a:schemeClr val="tx1"/>
                          </a:solidFill>
                          <a:latin typeface="Marianne" panose="020B0604020202020204"/>
                        </a:rPr>
                        <a:t>Le territoire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1" kern="1200">
                          <a:solidFill>
                            <a:prstClr val="black"/>
                          </a:solidFill>
                          <a:highlight>
                            <a:srgbClr val="FFFF00"/>
                          </a:highlight>
                          <a:latin typeface="Marianne" panose="020B0604020202020204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121920" marR="121920" marT="60960" marB="60960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E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852030"/>
                  </a:ext>
                </a:extLst>
              </a:tr>
            </a:tbl>
          </a:graphicData>
        </a:graphic>
      </p:graphicFrame>
      <p:pic>
        <p:nvPicPr>
          <p:cNvPr id="52" name="Picture 2" descr="Pencil ">
            <a:extLst>
              <a:ext uri="{FF2B5EF4-FFF2-40B4-BE49-F238E27FC236}">
                <a16:creationId xmlns:a16="http://schemas.microsoft.com/office/drawing/2014/main" id="{88D8F3FB-1466-4D7E-A83B-FAAB627D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08" y="243691"/>
            <a:ext cx="590592" cy="5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FECABA6-84E4-4107-9B57-56C5FA4F7EF3}"/>
              </a:ext>
            </a:extLst>
          </p:cNvPr>
          <p:cNvSpPr txBox="1">
            <a:spLocks/>
          </p:cNvSpPr>
          <p:nvPr/>
        </p:nvSpPr>
        <p:spPr>
          <a:xfrm>
            <a:off x="2817430" y="8657341"/>
            <a:ext cx="10347003" cy="423145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468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Insérer ici les fiches actions remplies</a:t>
            </a:r>
          </a:p>
        </p:txBody>
      </p:sp>
    </p:spTree>
    <p:extLst>
      <p:ext uri="{BB962C8B-B14F-4D97-AF65-F5344CB8AC3E}">
        <p14:creationId xmlns:p14="http://schemas.microsoft.com/office/powerpoint/2010/main" val="954670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uál es la viabilidad de tu Data Center? Consejos de modernización para una  infraestructura de Data Center ágil">
            <a:extLst>
              <a:ext uri="{FF2B5EF4-FFF2-40B4-BE49-F238E27FC236}">
                <a16:creationId xmlns:a16="http://schemas.microsoft.com/office/drawing/2014/main" id="{38A1A3A6-831A-4B5E-B299-95C0EAEA7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" b="54516"/>
          <a:stretch/>
        </p:blipFill>
        <p:spPr bwMode="auto">
          <a:xfrm>
            <a:off x="4918447" y="3720148"/>
            <a:ext cx="6634510" cy="17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619872"/>
            <a:ext cx="126138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Dimension 2 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ED78A-00C5-4D41-9966-C92F3F76D1AA}"/>
              </a:ext>
            </a:extLst>
          </p:cNvPr>
          <p:cNvSpPr/>
          <p:nvPr/>
        </p:nvSpPr>
        <p:spPr>
          <a:xfrm>
            <a:off x="4997519" y="2627784"/>
            <a:ext cx="646221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400" b="1" kern="0">
                <a:solidFill>
                  <a:srgbClr val="ED7D31"/>
                </a:solidFill>
                <a:latin typeface="Marianne" panose="020B0604020202020204"/>
              </a:rPr>
              <a:t>Mesure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2CB49-8DED-4CA5-812A-08DDCEF9FC86}"/>
              </a:ext>
            </a:extLst>
          </p:cNvPr>
          <p:cNvSpPr txBox="1">
            <a:spLocks/>
          </p:cNvSpPr>
          <p:nvPr/>
        </p:nvSpPr>
        <p:spPr>
          <a:xfrm>
            <a:off x="3298140" y="8100392"/>
            <a:ext cx="9860969" cy="61555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Cette page est un intercalaire visant à trier les fiches actions par dimension</a:t>
            </a:r>
          </a:p>
          <a:p>
            <a:pPr algn="ctr"/>
            <a:endParaRPr lang="fr-FR" sz="1400" b="1" i="1">
              <a:latin typeface="Mariann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61909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35E9EB2-B5E9-431E-BFE2-748605F99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46" y="3720148"/>
            <a:ext cx="6620355" cy="17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619872"/>
            <a:ext cx="126138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Dimension 3 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ED78A-00C5-4D41-9966-C92F3F76D1AA}"/>
              </a:ext>
            </a:extLst>
          </p:cNvPr>
          <p:cNvSpPr/>
          <p:nvPr/>
        </p:nvSpPr>
        <p:spPr>
          <a:xfrm>
            <a:off x="4997519" y="2627784"/>
            <a:ext cx="646221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400" b="1" kern="0" err="1">
                <a:solidFill>
                  <a:srgbClr val="00B050"/>
                </a:solidFill>
                <a:latin typeface="Marianne" panose="020B0604020202020204"/>
              </a:rPr>
              <a:t>Achats</a:t>
            </a:r>
            <a:endParaRPr lang="en-US" sz="4400" b="1" kern="0">
              <a:solidFill>
                <a:srgbClr val="00B050"/>
              </a:solidFill>
              <a:latin typeface="Marianne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E246B2-D9C8-431A-9D97-EA5CB8D1613F}"/>
              </a:ext>
            </a:extLst>
          </p:cNvPr>
          <p:cNvSpPr txBox="1">
            <a:spLocks/>
          </p:cNvSpPr>
          <p:nvPr/>
        </p:nvSpPr>
        <p:spPr>
          <a:xfrm>
            <a:off x="3298140" y="8100392"/>
            <a:ext cx="9860969" cy="61555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Cette page est un intercalaire visant à trier les fiches actions par dimension</a:t>
            </a:r>
          </a:p>
          <a:p>
            <a:pPr algn="ctr"/>
            <a:endParaRPr lang="fr-FR" sz="1400" b="1" i="1">
              <a:latin typeface="Mariann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19821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erson writing on white paper">
            <a:extLst>
              <a:ext uri="{FF2B5EF4-FFF2-40B4-BE49-F238E27FC236}">
                <a16:creationId xmlns:a16="http://schemas.microsoft.com/office/drawing/2014/main" id="{1C9687C0-1948-46CA-A2E7-9F33B999B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0" b="51462"/>
          <a:stretch/>
        </p:blipFill>
        <p:spPr bwMode="auto">
          <a:xfrm>
            <a:off x="4918447" y="3720148"/>
            <a:ext cx="6620356" cy="17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619872"/>
            <a:ext cx="126138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Dimension 4 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ED78A-00C5-4D41-9966-C92F3F76D1AA}"/>
              </a:ext>
            </a:extLst>
          </p:cNvPr>
          <p:cNvSpPr/>
          <p:nvPr/>
        </p:nvSpPr>
        <p:spPr>
          <a:xfrm>
            <a:off x="4997519" y="2627784"/>
            <a:ext cx="646221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400" b="1" kern="0">
                <a:solidFill>
                  <a:srgbClr val="FFC412"/>
                </a:solidFill>
                <a:latin typeface="Marianne" panose="020B0604020202020204"/>
              </a:rPr>
              <a:t>Transformation de l’IT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B4151B-796A-4210-BA70-A6416BC321B3}"/>
              </a:ext>
            </a:extLst>
          </p:cNvPr>
          <p:cNvSpPr txBox="1">
            <a:spLocks/>
          </p:cNvSpPr>
          <p:nvPr/>
        </p:nvSpPr>
        <p:spPr>
          <a:xfrm>
            <a:off x="3298140" y="8100392"/>
            <a:ext cx="9860969" cy="61555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Cette page est un intercalaire visant à trier les fiches actions par dimension</a:t>
            </a:r>
          </a:p>
          <a:p>
            <a:pPr algn="ctr"/>
            <a:endParaRPr lang="fr-FR" sz="1400" b="1" i="1">
              <a:latin typeface="Mariann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8340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27FB5CA0-4C69-4676-A55C-BA48B7E00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4" b="37866"/>
          <a:stretch/>
        </p:blipFill>
        <p:spPr bwMode="auto">
          <a:xfrm>
            <a:off x="4918447" y="3720148"/>
            <a:ext cx="6620356" cy="17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619872"/>
            <a:ext cx="126138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Dimension 5 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ED78A-00C5-4D41-9966-C92F3F76D1AA}"/>
              </a:ext>
            </a:extLst>
          </p:cNvPr>
          <p:cNvSpPr/>
          <p:nvPr/>
        </p:nvSpPr>
        <p:spPr>
          <a:xfrm>
            <a:off x="4863185" y="2627784"/>
            <a:ext cx="6730881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fr-FR" sz="4400" b="1" kern="0">
                <a:solidFill>
                  <a:srgbClr val="984807"/>
                </a:solidFill>
                <a:latin typeface="Marianne" panose="020B0604020202020204"/>
              </a:rPr>
              <a:t>DEEE et économie circulaire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2807A-CEF8-492E-996C-2D25B51F92E3}"/>
              </a:ext>
            </a:extLst>
          </p:cNvPr>
          <p:cNvSpPr txBox="1">
            <a:spLocks/>
          </p:cNvSpPr>
          <p:nvPr/>
        </p:nvSpPr>
        <p:spPr>
          <a:xfrm>
            <a:off x="3298140" y="8100392"/>
            <a:ext cx="9860969" cy="61555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Cette page est un intercalaire visant à trier les fiches actions par dimension</a:t>
            </a:r>
          </a:p>
          <a:p>
            <a:pPr algn="ctr"/>
            <a:endParaRPr lang="fr-FR" sz="1400" b="1" i="1">
              <a:latin typeface="Mariann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15167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0B0E1E77-6F58-4FDD-8D34-F4EDF2509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r="44876"/>
          <a:stretch/>
        </p:blipFill>
        <p:spPr bwMode="auto">
          <a:xfrm>
            <a:off x="4918447" y="3720147"/>
            <a:ext cx="6620356" cy="170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619872"/>
            <a:ext cx="126138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Dimension 6 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ED78A-00C5-4D41-9966-C92F3F76D1AA}"/>
              </a:ext>
            </a:extLst>
          </p:cNvPr>
          <p:cNvSpPr/>
          <p:nvPr/>
        </p:nvSpPr>
        <p:spPr>
          <a:xfrm>
            <a:off x="4997519" y="2627784"/>
            <a:ext cx="6462212" cy="288313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400" b="1" kern="0">
                <a:solidFill>
                  <a:srgbClr val="7030A0"/>
                </a:solidFill>
                <a:latin typeface="Marianne" panose="020B0604020202020204"/>
              </a:rPr>
              <a:t>Sensibilisation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261845-D2A0-4389-8490-8BB4CB8BA902}"/>
              </a:ext>
            </a:extLst>
          </p:cNvPr>
          <p:cNvSpPr txBox="1">
            <a:spLocks/>
          </p:cNvSpPr>
          <p:nvPr/>
        </p:nvSpPr>
        <p:spPr>
          <a:xfrm>
            <a:off x="3298140" y="8100392"/>
            <a:ext cx="9860969" cy="61555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Cette page est un intercalaire visant à trier les fiches actions par dimension</a:t>
            </a:r>
          </a:p>
          <a:p>
            <a:pPr algn="ctr"/>
            <a:endParaRPr lang="fr-FR" sz="1400" b="1" i="1">
              <a:latin typeface="Mariann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52925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54B11DFE-8733-4350-96C9-B0BEDB9D7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46" y="3720148"/>
            <a:ext cx="6620357" cy="17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619872"/>
            <a:ext cx="126138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Dimension 7 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ED78A-00C5-4D41-9966-C92F3F76D1AA}"/>
              </a:ext>
            </a:extLst>
          </p:cNvPr>
          <p:cNvSpPr/>
          <p:nvPr/>
        </p:nvSpPr>
        <p:spPr>
          <a:xfrm>
            <a:off x="2090875" y="1825964"/>
            <a:ext cx="12275498" cy="2088232"/>
          </a:xfrm>
          <a:prstGeom prst="rect">
            <a:avLst/>
          </a:prstGeom>
          <a:solidFill>
            <a:srgbClr val="ECECEC">
              <a:lumMod val="90000"/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fr-FR" sz="4400" b="1" kern="0" dirty="0">
                <a:solidFill>
                  <a:srgbClr val="31859C"/>
                </a:solidFill>
                <a:latin typeface="Marianne" panose="020B0604020202020204"/>
              </a:rPr>
              <a:t>IT pour une Collectivité Eco-responsable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8A1B4-BCF9-43A7-90A7-7DC064F4408C}"/>
              </a:ext>
            </a:extLst>
          </p:cNvPr>
          <p:cNvSpPr txBox="1">
            <a:spLocks/>
          </p:cNvSpPr>
          <p:nvPr/>
        </p:nvSpPr>
        <p:spPr>
          <a:xfrm>
            <a:off x="3298140" y="8100392"/>
            <a:ext cx="9860969" cy="61555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Cette page est un intercalaire visant à trier les fiches actions par dimension</a:t>
            </a:r>
          </a:p>
          <a:p>
            <a:pPr algn="ctr"/>
            <a:endParaRPr lang="fr-FR" sz="1400" b="1" i="1">
              <a:latin typeface="Mariann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6635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-2101516" y="-14437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08C2AE7C-AE63-4F71-A978-D1452896F3ED}"/>
              </a:ext>
            </a:extLst>
          </p:cNvPr>
          <p:cNvSpPr txBox="1">
            <a:spLocks/>
          </p:cNvSpPr>
          <p:nvPr/>
        </p:nvSpPr>
        <p:spPr>
          <a:xfrm>
            <a:off x="1655588" y="739868"/>
            <a:ext cx="12873212" cy="691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Mode d’emploi du présent document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C96A0C-F55E-4B88-A723-B9E1E3B11F66}"/>
              </a:ext>
            </a:extLst>
          </p:cNvPr>
          <p:cNvSpPr txBox="1">
            <a:spLocks/>
          </p:cNvSpPr>
          <p:nvPr/>
        </p:nvSpPr>
        <p:spPr>
          <a:xfrm>
            <a:off x="3906580" y="3168809"/>
            <a:ext cx="8676766" cy="866036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2000" b="1" i="1">
                <a:latin typeface="Marianne" panose="020B0604020202020204"/>
              </a:rPr>
              <a:t>Recommandation / Explication</a:t>
            </a:r>
          </a:p>
          <a:p>
            <a:pPr algn="ctr"/>
            <a:endParaRPr lang="fr-FR" sz="2000" b="1" i="1">
              <a:latin typeface="Marianne" panose="020B060402020202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8835FA-D2BB-4946-9206-F218601EDE69}"/>
              </a:ext>
            </a:extLst>
          </p:cNvPr>
          <p:cNvSpPr txBox="1">
            <a:spLocks/>
          </p:cNvSpPr>
          <p:nvPr/>
        </p:nvSpPr>
        <p:spPr>
          <a:xfrm>
            <a:off x="3906580" y="1928025"/>
            <a:ext cx="8676766" cy="866037"/>
          </a:xfrm>
          <a:prstGeom prst="roundRect">
            <a:avLst/>
          </a:prstGeom>
          <a:noFill/>
          <a:ln w="12700">
            <a:noFill/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2000" b="1">
                <a:latin typeface="Marianne" panose="020B0604020202020204"/>
              </a:rPr>
              <a:t>Les encadrés comme ci-dessous donnent des éléments d’explication et ont vocation à être supprimés lors de la diffusion de ce support 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CE6730-B3F2-46D6-B337-CB1BBB50B199}"/>
              </a:ext>
            </a:extLst>
          </p:cNvPr>
          <p:cNvSpPr txBox="1">
            <a:spLocks/>
          </p:cNvSpPr>
          <p:nvPr/>
        </p:nvSpPr>
        <p:spPr>
          <a:xfrm>
            <a:off x="3906580" y="4674445"/>
            <a:ext cx="8676766" cy="1068965"/>
          </a:xfrm>
          <a:prstGeom prst="roundRect">
            <a:avLst/>
          </a:prstGeom>
          <a:noFill/>
          <a:ln w="12700">
            <a:noFill/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2000" b="1">
                <a:latin typeface="Marianne" panose="020B0604020202020204"/>
              </a:rPr>
              <a:t>Les zones surlignées en jaune accompagnées de cette icône sont des champs à modifier par vos soins :</a:t>
            </a:r>
          </a:p>
          <a:p>
            <a:pPr algn="ctr"/>
            <a:endParaRPr lang="fr-FR" sz="2000" b="1">
              <a:latin typeface="Marianne" panose="020B060402020202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FBE320-3006-4870-95E8-91AD5AEC8FA3}"/>
              </a:ext>
            </a:extLst>
          </p:cNvPr>
          <p:cNvSpPr txBox="1">
            <a:spLocks/>
          </p:cNvSpPr>
          <p:nvPr/>
        </p:nvSpPr>
        <p:spPr>
          <a:xfrm>
            <a:off x="3906580" y="5936608"/>
            <a:ext cx="8676766" cy="609601"/>
          </a:xfrm>
          <a:prstGeom prst="roundRect">
            <a:avLst/>
          </a:prstGeom>
          <a:noFill/>
          <a:ln w="12700">
            <a:noFill/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2000" b="1">
                <a:highlight>
                  <a:srgbClr val="FFFF00"/>
                </a:highlight>
                <a:latin typeface="Marianne" panose="020B0604020202020204"/>
              </a:rPr>
              <a:t>Champs à modifier</a:t>
            </a:r>
          </a:p>
          <a:p>
            <a:pPr algn="ctr"/>
            <a:endParaRPr lang="fr-FR" sz="2000" b="1">
              <a:highlight>
                <a:srgbClr val="FFFF00"/>
              </a:highlight>
              <a:latin typeface="Marianne" panose="020B0604020202020204"/>
            </a:endParaRPr>
          </a:p>
        </p:txBody>
      </p:sp>
      <p:pic>
        <p:nvPicPr>
          <p:cNvPr id="1026" name="Picture 2" descr="Pencil ">
            <a:extLst>
              <a:ext uri="{FF2B5EF4-FFF2-40B4-BE49-F238E27FC236}">
                <a16:creationId xmlns:a16="http://schemas.microsoft.com/office/drawing/2014/main" id="{C0CA245F-4AA9-4C98-8DE4-534200505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160" y="593660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ject 14">
            <a:extLst>
              <a:ext uri="{FF2B5EF4-FFF2-40B4-BE49-F238E27FC236}">
                <a16:creationId xmlns:a16="http://schemas.microsoft.com/office/drawing/2014/main" id="{98767E6D-E4C5-4297-8AD6-E844E978527F}"/>
              </a:ext>
            </a:extLst>
          </p:cNvPr>
          <p:cNvSpPr txBox="1">
            <a:spLocks/>
          </p:cNvSpPr>
          <p:nvPr/>
        </p:nvSpPr>
        <p:spPr>
          <a:xfrm>
            <a:off x="1698166" y="7473783"/>
            <a:ext cx="12873212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14"/>
              </a:spcBef>
            </a:pPr>
            <a:r>
              <a:rPr lang="fr-FR" sz="2400" kern="0" spc="-75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Cette page est à supprimer une fois la préparation de la présentation terminée</a:t>
            </a:r>
          </a:p>
        </p:txBody>
      </p:sp>
      <p:pic>
        <p:nvPicPr>
          <p:cNvPr id="1028" name="Picture 4" descr="Attention ">
            <a:extLst>
              <a:ext uri="{FF2B5EF4-FFF2-40B4-BE49-F238E27FC236}">
                <a16:creationId xmlns:a16="http://schemas.microsoft.com/office/drawing/2014/main" id="{5630D6E6-EB35-4200-8D6F-90E6CEABC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87" y="7397706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Attention ">
            <a:extLst>
              <a:ext uri="{FF2B5EF4-FFF2-40B4-BE49-F238E27FC236}">
                <a16:creationId xmlns:a16="http://schemas.microsoft.com/office/drawing/2014/main" id="{717127CC-A97B-423D-BECF-B67902C9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084" y="7416424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13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61595C-E020-4633-8A7F-ADEB4F8E4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30242"/>
          <a:stretch/>
        </p:blipFill>
        <p:spPr bwMode="auto">
          <a:xfrm>
            <a:off x="9239689" y="720497"/>
            <a:ext cx="5845663" cy="756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object 11"/>
          <p:cNvGrpSpPr/>
          <p:nvPr/>
        </p:nvGrpSpPr>
        <p:grpSpPr>
          <a:xfrm>
            <a:off x="2535820" y="2403126"/>
            <a:ext cx="6319297" cy="4069715"/>
            <a:chOff x="2535820" y="2403126"/>
            <a:chExt cx="6319297" cy="4069715"/>
          </a:xfrm>
        </p:grpSpPr>
        <p:sp>
          <p:nvSpPr>
            <p:cNvPr id="12" name="object 12"/>
            <p:cNvSpPr/>
            <p:nvPr/>
          </p:nvSpPr>
          <p:spPr>
            <a:xfrm>
              <a:off x="4140942" y="2403126"/>
              <a:ext cx="2703830" cy="4069715"/>
            </a:xfrm>
            <a:custGeom>
              <a:avLst/>
              <a:gdLst/>
              <a:ahLst/>
              <a:cxnLst/>
              <a:rect l="l" t="t" r="r" b="b"/>
              <a:pathLst>
                <a:path w="2703829" h="4069715">
                  <a:moveTo>
                    <a:pt x="1179334" y="0"/>
                  </a:moveTo>
                  <a:lnTo>
                    <a:pt x="0" y="1179372"/>
                  </a:lnTo>
                  <a:lnTo>
                    <a:pt x="846429" y="2025776"/>
                  </a:lnTo>
                  <a:lnTo>
                    <a:pt x="89509" y="2887649"/>
                  </a:lnTo>
                  <a:lnTo>
                    <a:pt x="1271308" y="4069448"/>
                  </a:lnTo>
                  <a:lnTo>
                    <a:pt x="2417838" y="2763862"/>
                  </a:lnTo>
                  <a:lnTo>
                    <a:pt x="2449341" y="2726436"/>
                  </a:lnTo>
                  <a:lnTo>
                    <a:pt x="2478995" y="2688029"/>
                  </a:lnTo>
                  <a:lnTo>
                    <a:pt x="2506802" y="2648701"/>
                  </a:lnTo>
                  <a:lnTo>
                    <a:pt x="2532764" y="2608512"/>
                  </a:lnTo>
                  <a:lnTo>
                    <a:pt x="2556882" y="2567521"/>
                  </a:lnTo>
                  <a:lnTo>
                    <a:pt x="2579159" y="2525788"/>
                  </a:lnTo>
                  <a:lnTo>
                    <a:pt x="2599597" y="2483370"/>
                  </a:lnTo>
                  <a:lnTo>
                    <a:pt x="2618197" y="2440329"/>
                  </a:lnTo>
                  <a:lnTo>
                    <a:pt x="2634961" y="2396724"/>
                  </a:lnTo>
                  <a:lnTo>
                    <a:pt x="2649891" y="2352613"/>
                  </a:lnTo>
                  <a:lnTo>
                    <a:pt x="2662990" y="2308056"/>
                  </a:lnTo>
                  <a:lnTo>
                    <a:pt x="2674259" y="2263112"/>
                  </a:lnTo>
                  <a:lnTo>
                    <a:pt x="2683699" y="2217841"/>
                  </a:lnTo>
                  <a:lnTo>
                    <a:pt x="2691314" y="2172303"/>
                  </a:lnTo>
                  <a:lnTo>
                    <a:pt x="2697104" y="2126555"/>
                  </a:lnTo>
                  <a:lnTo>
                    <a:pt x="2701072" y="2080659"/>
                  </a:lnTo>
                  <a:lnTo>
                    <a:pt x="2703220" y="2034673"/>
                  </a:lnTo>
                  <a:lnTo>
                    <a:pt x="2703549" y="1988656"/>
                  </a:lnTo>
                  <a:lnTo>
                    <a:pt x="2702062" y="1942668"/>
                  </a:lnTo>
                  <a:lnTo>
                    <a:pt x="2698760" y="1896769"/>
                  </a:lnTo>
                  <a:lnTo>
                    <a:pt x="2693645" y="1851016"/>
                  </a:lnTo>
                  <a:lnTo>
                    <a:pt x="2686720" y="1805471"/>
                  </a:lnTo>
                  <a:lnTo>
                    <a:pt x="2677985" y="1760193"/>
                  </a:lnTo>
                  <a:lnTo>
                    <a:pt x="2667444" y="1715239"/>
                  </a:lnTo>
                  <a:lnTo>
                    <a:pt x="2655097" y="1670671"/>
                  </a:lnTo>
                  <a:lnTo>
                    <a:pt x="2640947" y="1626548"/>
                  </a:lnTo>
                  <a:lnTo>
                    <a:pt x="2624996" y="1582927"/>
                  </a:lnTo>
                  <a:lnTo>
                    <a:pt x="2607246" y="1539870"/>
                  </a:lnTo>
                  <a:lnTo>
                    <a:pt x="2587698" y="1497436"/>
                  </a:lnTo>
                  <a:lnTo>
                    <a:pt x="2566354" y="1455683"/>
                  </a:lnTo>
                  <a:lnTo>
                    <a:pt x="2543217" y="1414671"/>
                  </a:lnTo>
                  <a:lnTo>
                    <a:pt x="2518288" y="1374460"/>
                  </a:lnTo>
                  <a:lnTo>
                    <a:pt x="2491570" y="1335108"/>
                  </a:lnTo>
                  <a:lnTo>
                    <a:pt x="2463063" y="1296676"/>
                  </a:lnTo>
                  <a:lnTo>
                    <a:pt x="2432770" y="1259222"/>
                  </a:lnTo>
                  <a:lnTo>
                    <a:pt x="2400694" y="1222806"/>
                  </a:lnTo>
                  <a:lnTo>
                    <a:pt x="2366835" y="1187488"/>
                  </a:lnTo>
                  <a:lnTo>
                    <a:pt x="1179334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535820" y="4011942"/>
              <a:ext cx="6319297" cy="852169"/>
            </a:xfrm>
            <a:custGeom>
              <a:avLst/>
              <a:gdLst/>
              <a:ahLst/>
              <a:cxnLst/>
              <a:rect l="l" t="t" r="r" b="b"/>
              <a:pathLst>
                <a:path w="5914390" h="852170">
                  <a:moveTo>
                    <a:pt x="5913882" y="0"/>
                  </a:moveTo>
                  <a:lnTo>
                    <a:pt x="0" y="0"/>
                  </a:lnTo>
                  <a:lnTo>
                    <a:pt x="0" y="851827"/>
                  </a:lnTo>
                  <a:lnTo>
                    <a:pt x="5913882" y="851827"/>
                  </a:lnTo>
                  <a:lnTo>
                    <a:pt x="5913882" y="0"/>
                  </a:lnTo>
                  <a:close/>
                </a:path>
              </a:pathLst>
            </a:custGeom>
            <a:solidFill>
              <a:srgbClr val="FCCD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84732" y="4211960"/>
            <a:ext cx="6266723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fr-FR" sz="2400" b="1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Gouvernance</a:t>
            </a:r>
            <a:endParaRPr lang="fr-FR" sz="2400">
              <a:solidFill>
                <a:srgbClr val="2C3176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6779035"/>
            <a:ext cx="1277112" cy="167640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4710316" y="609837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69" h="729615">
                <a:moveTo>
                  <a:pt x="435330" y="0"/>
                </a:moveTo>
                <a:lnTo>
                  <a:pt x="0" y="0"/>
                </a:lnTo>
                <a:lnTo>
                  <a:pt x="0" y="432346"/>
                </a:lnTo>
                <a:lnTo>
                  <a:pt x="310299" y="432346"/>
                </a:lnTo>
                <a:lnTo>
                  <a:pt x="329539" y="729068"/>
                </a:lnTo>
                <a:lnTo>
                  <a:pt x="762787" y="729068"/>
                </a:lnTo>
                <a:lnTo>
                  <a:pt x="733640" y="279615"/>
                </a:lnTo>
                <a:lnTo>
                  <a:pt x="727061" y="233685"/>
                </a:lnTo>
                <a:lnTo>
                  <a:pt x="713799" y="190326"/>
                </a:lnTo>
                <a:lnTo>
                  <a:pt x="694421" y="150072"/>
                </a:lnTo>
                <a:lnTo>
                  <a:pt x="669498" y="113456"/>
                </a:lnTo>
                <a:lnTo>
                  <a:pt x="639597" y="81010"/>
                </a:lnTo>
                <a:lnTo>
                  <a:pt x="605287" y="53268"/>
                </a:lnTo>
                <a:lnTo>
                  <a:pt x="567137" y="30762"/>
                </a:lnTo>
                <a:lnTo>
                  <a:pt x="525715" y="14027"/>
                </a:lnTo>
                <a:lnTo>
                  <a:pt x="481590" y="3595"/>
                </a:lnTo>
                <a:lnTo>
                  <a:pt x="43533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15671" y="7816955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70" h="729615">
                <a:moveTo>
                  <a:pt x="433247" y="0"/>
                </a:moveTo>
                <a:lnTo>
                  <a:pt x="0" y="0"/>
                </a:lnTo>
                <a:lnTo>
                  <a:pt x="29159" y="449453"/>
                </a:lnTo>
                <a:lnTo>
                  <a:pt x="35738" y="495383"/>
                </a:lnTo>
                <a:lnTo>
                  <a:pt x="49000" y="538742"/>
                </a:lnTo>
                <a:lnTo>
                  <a:pt x="68377" y="578996"/>
                </a:lnTo>
                <a:lnTo>
                  <a:pt x="93300" y="615612"/>
                </a:lnTo>
                <a:lnTo>
                  <a:pt x="123201" y="648058"/>
                </a:lnTo>
                <a:lnTo>
                  <a:pt x="157509" y="675800"/>
                </a:lnTo>
                <a:lnTo>
                  <a:pt x="195658" y="698305"/>
                </a:lnTo>
                <a:lnTo>
                  <a:pt x="237078" y="715041"/>
                </a:lnTo>
                <a:lnTo>
                  <a:pt x="281200" y="725473"/>
                </a:lnTo>
                <a:lnTo>
                  <a:pt x="327456" y="729068"/>
                </a:lnTo>
                <a:lnTo>
                  <a:pt x="762812" y="729068"/>
                </a:lnTo>
                <a:lnTo>
                  <a:pt x="762812" y="296722"/>
                </a:lnTo>
                <a:lnTo>
                  <a:pt x="452488" y="296722"/>
                </a:lnTo>
                <a:lnTo>
                  <a:pt x="43324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E37E82D1-EFE2-49F0-9765-0FD2A5819243}"/>
              </a:ext>
            </a:extLst>
          </p:cNvPr>
          <p:cNvSpPr txBox="1">
            <a:spLocks/>
          </p:cNvSpPr>
          <p:nvPr/>
        </p:nvSpPr>
        <p:spPr>
          <a:xfrm>
            <a:off x="1000795" y="2976937"/>
            <a:ext cx="2391405" cy="21384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800" kern="0">
                <a:solidFill>
                  <a:srgbClr val="274084"/>
                </a:solidFill>
                <a:latin typeface="Marianne ExtraBold" charset="0"/>
                <a:ea typeface="Marianne ExtraBold" charset="0"/>
                <a:cs typeface="Marianne ExtraBold" charset="0"/>
              </a:rPr>
              <a:t>3.</a:t>
            </a:r>
            <a:endParaRPr kumimoji="0" lang="fr-FR" sz="13800" b="1" i="0" u="none" strike="noStrike" kern="0" cap="none" spc="0" normalizeH="0" baseline="0" noProof="0">
              <a:ln>
                <a:noFill/>
              </a:ln>
              <a:solidFill>
                <a:srgbClr val="274084"/>
              </a:solidFill>
              <a:effectLst/>
              <a:uLnTx/>
              <a:uFillTx/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F5C01C7-DD97-49D5-8514-A10927B055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58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494D42F-FE63-46E1-A06C-4470DB2476D6}"/>
              </a:ext>
            </a:extLst>
          </p:cNvPr>
          <p:cNvSpPr/>
          <p:nvPr/>
        </p:nvSpPr>
        <p:spPr>
          <a:xfrm>
            <a:off x="3506973" y="1259632"/>
            <a:ext cx="3540907" cy="906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>
                <a:solidFill>
                  <a:srgbClr val="383C7E"/>
                </a:solidFill>
                <a:latin typeface="Marianne" panose="020B0604020202020204" charset="0"/>
              </a:rPr>
              <a:t>Objectif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B2D949F-75BE-4542-AAD8-9D92267F64C5}"/>
              </a:ext>
            </a:extLst>
          </p:cNvPr>
          <p:cNvSpPr/>
          <p:nvPr/>
        </p:nvSpPr>
        <p:spPr>
          <a:xfrm>
            <a:off x="7388218" y="1259632"/>
            <a:ext cx="3540907" cy="906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>
                <a:solidFill>
                  <a:srgbClr val="383C7E"/>
                </a:solidFill>
                <a:latin typeface="Marianne" panose="020B0604020202020204" charset="0"/>
              </a:rPr>
              <a:t>Parties prenantes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AF278D3-1C06-4D36-9D6D-B7056EB0B594}"/>
              </a:ext>
            </a:extLst>
          </p:cNvPr>
          <p:cNvSpPr/>
          <p:nvPr/>
        </p:nvSpPr>
        <p:spPr>
          <a:xfrm>
            <a:off x="11202278" y="1259632"/>
            <a:ext cx="3540907" cy="906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>
                <a:solidFill>
                  <a:srgbClr val="383C7E"/>
                </a:solidFill>
                <a:latin typeface="Marianne" panose="020B0604020202020204" charset="0"/>
              </a:rPr>
              <a:t>Fréquence</a:t>
            </a:r>
          </a:p>
        </p:txBody>
      </p:sp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304529"/>
            <a:ext cx="126138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/>
              <a:t>Gouvernance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6902EE-D2D8-4DAA-9BDA-8997E4E75C85}"/>
              </a:ext>
            </a:extLst>
          </p:cNvPr>
          <p:cNvSpPr/>
          <p:nvPr/>
        </p:nvSpPr>
        <p:spPr>
          <a:xfrm>
            <a:off x="3595232" y="4479286"/>
            <a:ext cx="3356500" cy="1656000"/>
          </a:xfrm>
          <a:prstGeom prst="rect">
            <a:avLst/>
          </a:prstGeom>
          <a:solidFill>
            <a:srgbClr val="C7C7C7">
              <a:alpha val="14902"/>
            </a:srgbClr>
          </a:solidFill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600" b="1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Piloter l’avancement et mettre à jour la feuille de route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E4D42A-0C33-470A-895C-C310B3E554B8}"/>
              </a:ext>
            </a:extLst>
          </p:cNvPr>
          <p:cNvSpPr/>
          <p:nvPr/>
        </p:nvSpPr>
        <p:spPr>
          <a:xfrm>
            <a:off x="3584695" y="2436149"/>
            <a:ext cx="3377575" cy="1656000"/>
          </a:xfrm>
          <a:prstGeom prst="rect">
            <a:avLst/>
          </a:prstGeom>
          <a:solidFill>
            <a:srgbClr val="C7C7C7">
              <a:alpha val="14902"/>
            </a:srgbClr>
          </a:solidFill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600" b="1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Echanger sur les orientations stratégiques du programme : besoins de budgets, attribution de ressources complémentaires, adhérences avec d’autres programmes et les risques remontés…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5CAB7C-D68B-44A0-94D2-C42059D981C3}"/>
              </a:ext>
            </a:extLst>
          </p:cNvPr>
          <p:cNvSpPr/>
          <p:nvPr/>
        </p:nvSpPr>
        <p:spPr>
          <a:xfrm>
            <a:off x="3595232" y="6522423"/>
            <a:ext cx="3356500" cy="1656000"/>
          </a:xfrm>
          <a:prstGeom prst="rect">
            <a:avLst/>
          </a:prstGeom>
          <a:solidFill>
            <a:srgbClr val="C7C7C7">
              <a:alpha val="14902"/>
            </a:srgbClr>
          </a:solidFill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600" b="1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Assurer l’avancement des plans d’action de chaque levier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86F60B-94BB-447E-9865-F19867E6F443}"/>
              </a:ext>
            </a:extLst>
          </p:cNvPr>
          <p:cNvSpPr/>
          <p:nvPr/>
        </p:nvSpPr>
        <p:spPr>
          <a:xfrm>
            <a:off x="1331358" y="6756423"/>
            <a:ext cx="2029826" cy="11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>
                <a:solidFill>
                  <a:srgbClr val="383C7E"/>
                </a:solidFill>
                <a:latin typeface="Marianne" panose="020B0604020202020204" charset="0"/>
              </a:rPr>
              <a:t>Opérationnel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3FE238-EDD9-44F0-8F72-243E9C651E67}"/>
              </a:ext>
            </a:extLst>
          </p:cNvPr>
          <p:cNvSpPr/>
          <p:nvPr/>
        </p:nvSpPr>
        <p:spPr>
          <a:xfrm>
            <a:off x="1331358" y="2670149"/>
            <a:ext cx="2029826" cy="11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>
                <a:solidFill>
                  <a:srgbClr val="383C7E"/>
                </a:solidFill>
                <a:latin typeface="Marianne" panose="020B0604020202020204" charset="0"/>
              </a:rPr>
              <a:t>Stratégique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E43B71-C090-45F9-A3B9-7BE089155A0C}"/>
              </a:ext>
            </a:extLst>
          </p:cNvPr>
          <p:cNvSpPr/>
          <p:nvPr/>
        </p:nvSpPr>
        <p:spPr>
          <a:xfrm>
            <a:off x="1331358" y="4713286"/>
            <a:ext cx="2029826" cy="11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>
                <a:solidFill>
                  <a:srgbClr val="383C7E"/>
                </a:solidFill>
                <a:latin typeface="Marianne" panose="020B0604020202020204" charset="0"/>
              </a:rPr>
              <a:t>Pilotage</a:t>
            </a:r>
          </a:p>
        </p:txBody>
      </p:sp>
      <p:pic>
        <p:nvPicPr>
          <p:cNvPr id="1026" name="Picture 2" descr="Calendar ">
            <a:extLst>
              <a:ext uri="{FF2B5EF4-FFF2-40B4-BE49-F238E27FC236}">
                <a16:creationId xmlns:a16="http://schemas.microsoft.com/office/drawing/2014/main" id="{7915E50B-C5EC-4F9C-A322-9326F1E5A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360" y="1427425"/>
            <a:ext cx="570463" cy="57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am ">
            <a:extLst>
              <a:ext uri="{FF2B5EF4-FFF2-40B4-BE49-F238E27FC236}">
                <a16:creationId xmlns:a16="http://schemas.microsoft.com/office/drawing/2014/main" id="{70529A1E-B5DB-4ABE-AAE5-125A4CED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075" y="1378305"/>
            <a:ext cx="667925" cy="6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rget ">
            <a:extLst>
              <a:ext uri="{FF2B5EF4-FFF2-40B4-BE49-F238E27FC236}">
                <a16:creationId xmlns:a16="http://schemas.microsoft.com/office/drawing/2014/main" id="{11B061FD-A4CB-4B32-A1FE-D3E40906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76" y="1436258"/>
            <a:ext cx="552797" cy="55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43DC5E3-2C10-4425-BDED-15305850C906}"/>
              </a:ext>
            </a:extLst>
          </p:cNvPr>
          <p:cNvSpPr/>
          <p:nvPr/>
        </p:nvSpPr>
        <p:spPr>
          <a:xfrm>
            <a:off x="7398755" y="4479286"/>
            <a:ext cx="3356500" cy="1656000"/>
          </a:xfrm>
          <a:prstGeom prst="rect">
            <a:avLst/>
          </a:prstGeom>
          <a:solidFill>
            <a:srgbClr val="C7C7C7">
              <a:alpha val="14902"/>
            </a:srgbClr>
          </a:solidFill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rgbClr val="274084"/>
              </a:solidFill>
              <a:latin typeface="Mariann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Référent du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Responsables des services (collectivement)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>
              <a:solidFill>
                <a:srgbClr val="274084"/>
              </a:solidFill>
              <a:latin typeface="Marianne" panose="020B060402020202020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0F5B79-4724-45C7-A09D-CCB46E948F61}"/>
              </a:ext>
            </a:extLst>
          </p:cNvPr>
          <p:cNvSpPr/>
          <p:nvPr/>
        </p:nvSpPr>
        <p:spPr>
          <a:xfrm>
            <a:off x="7398755" y="6522423"/>
            <a:ext cx="3356500" cy="1656000"/>
          </a:xfrm>
          <a:prstGeom prst="rect">
            <a:avLst/>
          </a:prstGeom>
          <a:solidFill>
            <a:srgbClr val="C7C7C7">
              <a:alpha val="14902"/>
            </a:srgbClr>
          </a:solidFill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Référent du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Responsables des services (individuellement)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04BD91-C885-43EB-B5E2-40AC9BD596F2}"/>
              </a:ext>
            </a:extLst>
          </p:cNvPr>
          <p:cNvSpPr/>
          <p:nvPr/>
        </p:nvSpPr>
        <p:spPr>
          <a:xfrm>
            <a:off x="7388218" y="2436149"/>
            <a:ext cx="3377575" cy="1656000"/>
          </a:xfrm>
          <a:prstGeom prst="rect">
            <a:avLst/>
          </a:prstGeom>
          <a:solidFill>
            <a:srgbClr val="C7C7C7">
              <a:alpha val="14902"/>
            </a:srgbClr>
          </a:solidFill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Elu(s)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Direction générale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Référent du programme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5B0D82-4C2A-4399-BCEA-33AE50000AB1}"/>
              </a:ext>
            </a:extLst>
          </p:cNvPr>
          <p:cNvSpPr txBox="1">
            <a:spLocks/>
          </p:cNvSpPr>
          <p:nvPr/>
        </p:nvSpPr>
        <p:spPr>
          <a:xfrm>
            <a:off x="3298140" y="8377845"/>
            <a:ext cx="9860969" cy="61555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latin typeface="Marianne" panose="020B0604020202020204"/>
              </a:rPr>
              <a:t>La fréquence des instances de gouvernance est modulable selon les besoins de la collectivité</a:t>
            </a:r>
          </a:p>
          <a:p>
            <a:pPr algn="ctr"/>
            <a:endParaRPr lang="fr-FR" sz="1400" b="1" i="1">
              <a:latin typeface="Marianne" panose="020B0604020202020204"/>
            </a:endParaRPr>
          </a:p>
        </p:txBody>
      </p:sp>
      <p:pic>
        <p:nvPicPr>
          <p:cNvPr id="26" name="Picture 2" descr="Pencil ">
            <a:extLst>
              <a:ext uri="{FF2B5EF4-FFF2-40B4-BE49-F238E27FC236}">
                <a16:creationId xmlns:a16="http://schemas.microsoft.com/office/drawing/2014/main" id="{436F74DE-C1C4-4F72-87A8-4A1AB56A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752" y="284380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38CD795-18B5-4AA3-9397-55C9E1E6D677}"/>
              </a:ext>
            </a:extLst>
          </p:cNvPr>
          <p:cNvSpPr/>
          <p:nvPr/>
        </p:nvSpPr>
        <p:spPr>
          <a:xfrm>
            <a:off x="11202278" y="4479286"/>
            <a:ext cx="3356500" cy="1656000"/>
          </a:xfrm>
          <a:prstGeom prst="rect">
            <a:avLst/>
          </a:prstGeom>
          <a:solidFill>
            <a:srgbClr val="C7C7C7">
              <a:alpha val="14902"/>
            </a:srgbClr>
          </a:solidFill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600" b="1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Trimestriel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177B5C-B2DB-4E54-8EF9-4C369A09A494}"/>
              </a:ext>
            </a:extLst>
          </p:cNvPr>
          <p:cNvSpPr/>
          <p:nvPr/>
        </p:nvSpPr>
        <p:spPr>
          <a:xfrm>
            <a:off x="11202278" y="6522423"/>
            <a:ext cx="3356500" cy="1656000"/>
          </a:xfrm>
          <a:prstGeom prst="rect">
            <a:avLst/>
          </a:prstGeom>
          <a:solidFill>
            <a:srgbClr val="C7C7C7">
              <a:alpha val="14902"/>
            </a:srgbClr>
          </a:solidFill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600" b="1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Mensuel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1E08D2-D22E-412E-8B9B-36F65D141C99}"/>
              </a:ext>
            </a:extLst>
          </p:cNvPr>
          <p:cNvSpPr/>
          <p:nvPr/>
        </p:nvSpPr>
        <p:spPr>
          <a:xfrm>
            <a:off x="11191741" y="2436149"/>
            <a:ext cx="3377575" cy="1656000"/>
          </a:xfrm>
          <a:prstGeom prst="rect">
            <a:avLst/>
          </a:prstGeom>
          <a:solidFill>
            <a:srgbClr val="C7C7C7">
              <a:alpha val="14902"/>
            </a:srgbClr>
          </a:solidFill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/>
            <a:r>
              <a:rPr lang="fr-FR" sz="1600" b="1" dirty="0">
                <a:solidFill>
                  <a:srgbClr val="274084"/>
                </a:solidFill>
                <a:highlight>
                  <a:srgbClr val="FFFF00"/>
                </a:highlight>
                <a:latin typeface="Marianne" panose="020B0604020202020204" charset="0"/>
              </a:rPr>
              <a:t>Semestriel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23A6704-BAE5-4277-9094-EFFE042215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5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24877" y="8070484"/>
            <a:ext cx="393700" cy="376555"/>
          </a:xfrm>
          <a:custGeom>
            <a:avLst/>
            <a:gdLst/>
            <a:ahLst/>
            <a:cxnLst/>
            <a:rect l="l" t="t" r="r" b="b"/>
            <a:pathLst>
              <a:path w="393700" h="376554">
                <a:moveTo>
                  <a:pt x="217690" y="0"/>
                </a:moveTo>
                <a:lnTo>
                  <a:pt x="6223" y="0"/>
                </a:lnTo>
                <a:lnTo>
                  <a:pt x="0" y="6654"/>
                </a:lnTo>
                <a:lnTo>
                  <a:pt x="14617" y="232092"/>
                </a:lnTo>
                <a:lnTo>
                  <a:pt x="24862" y="278192"/>
                </a:lnTo>
                <a:lnTo>
                  <a:pt x="47735" y="317882"/>
                </a:lnTo>
                <a:lnTo>
                  <a:pt x="80889" y="348960"/>
                </a:lnTo>
                <a:lnTo>
                  <a:pt x="121975" y="369222"/>
                </a:lnTo>
                <a:lnTo>
                  <a:pt x="168643" y="376466"/>
                </a:lnTo>
                <a:lnTo>
                  <a:pt x="387350" y="376466"/>
                </a:lnTo>
                <a:lnTo>
                  <a:pt x="393433" y="370382"/>
                </a:lnTo>
                <a:lnTo>
                  <a:pt x="393433" y="159308"/>
                </a:lnTo>
                <a:lnTo>
                  <a:pt x="387350" y="153225"/>
                </a:lnTo>
                <a:lnTo>
                  <a:pt x="238785" y="153225"/>
                </a:lnTo>
                <a:lnTo>
                  <a:pt x="232854" y="147650"/>
                </a:lnTo>
                <a:lnTo>
                  <a:pt x="232384" y="140487"/>
                </a:lnTo>
                <a:lnTo>
                  <a:pt x="223647" y="5575"/>
                </a:lnTo>
                <a:lnTo>
                  <a:pt x="21769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16" name="object 16"/>
            <p:cNvSpPr/>
            <p:nvPr/>
          </p:nvSpPr>
          <p:spPr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719288" y="2604675"/>
            <a:ext cx="1215421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1230" algn="ctr">
              <a:lnSpc>
                <a:spcPct val="100000"/>
              </a:lnSpc>
              <a:spcBef>
                <a:spcPts val="100"/>
              </a:spcBef>
            </a:pPr>
            <a:r>
              <a:rPr lang="fr-FR" sz="7200" spc="335" dirty="0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Formalisation de la feuille de route</a:t>
            </a:r>
            <a:endParaRPr sz="7200" spc="335" dirty="0">
              <a:solidFill>
                <a:srgbClr val="2C3176"/>
              </a:solidFill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sp>
        <p:nvSpPr>
          <p:cNvPr id="19" name="ZoneTexte 20">
            <a:extLst>
              <a:ext uri="{FF2B5EF4-FFF2-40B4-BE49-F238E27FC236}">
                <a16:creationId xmlns:a16="http://schemas.microsoft.com/office/drawing/2014/main" id="{FBFD18A8-3F1C-4ABD-A4F0-6E3BBC1DA054}"/>
              </a:ext>
            </a:extLst>
          </p:cNvPr>
          <p:cNvSpPr txBox="1"/>
          <p:nvPr/>
        </p:nvSpPr>
        <p:spPr>
          <a:xfrm>
            <a:off x="1431256" y="7020272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>
                <a:solidFill>
                  <a:srgbClr val="2C3176"/>
                </a:solidFill>
                <a:highlight>
                  <a:srgbClr val="FFFF00"/>
                </a:highlight>
                <a:latin typeface="Marianne" charset="0"/>
                <a:ea typeface="Marianne" charset="0"/>
                <a:cs typeface="Marianne" charset="0"/>
              </a:rPr>
              <a:t>Date</a:t>
            </a:r>
          </a:p>
          <a:p>
            <a:r>
              <a:rPr lang="fr-FR" sz="3200" i="1">
                <a:solidFill>
                  <a:srgbClr val="2C3176"/>
                </a:solidFill>
                <a:highlight>
                  <a:srgbClr val="FFFF00"/>
                </a:highlight>
                <a:latin typeface="Marianne" charset="0"/>
                <a:ea typeface="Marianne" charset="0"/>
                <a:cs typeface="Marianne" charset="0"/>
              </a:rPr>
              <a:t>Logo collectivité territoriale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3FA651-BF66-496E-B479-04F26237A749}"/>
              </a:ext>
            </a:extLst>
          </p:cNvPr>
          <p:cNvSpPr/>
          <p:nvPr/>
        </p:nvSpPr>
        <p:spPr>
          <a:xfrm>
            <a:off x="3937000" y="4941491"/>
            <a:ext cx="8382000" cy="925909"/>
          </a:xfrm>
          <a:prstGeom prst="re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C3176"/>
              </a:solidFill>
            </a:endParaRPr>
          </a:p>
        </p:txBody>
      </p:sp>
      <p:sp>
        <p:nvSpPr>
          <p:cNvPr id="24" name="ZoneTexte 20">
            <a:extLst>
              <a:ext uri="{FF2B5EF4-FFF2-40B4-BE49-F238E27FC236}">
                <a16:creationId xmlns:a16="http://schemas.microsoft.com/office/drawing/2014/main" id="{3011BB64-EA2A-4F2E-B6DE-57231A374607}"/>
              </a:ext>
            </a:extLst>
          </p:cNvPr>
          <p:cNvSpPr txBox="1"/>
          <p:nvPr/>
        </p:nvSpPr>
        <p:spPr>
          <a:xfrm>
            <a:off x="4241800" y="5121631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Démarche Numérique Responsable</a:t>
            </a:r>
          </a:p>
        </p:txBody>
      </p:sp>
      <p:pic>
        <p:nvPicPr>
          <p:cNvPr id="25" name="Picture 2" descr="Pencil ">
            <a:extLst>
              <a:ext uri="{FF2B5EF4-FFF2-40B4-BE49-F238E27FC236}">
                <a16:creationId xmlns:a16="http://schemas.microsoft.com/office/drawing/2014/main" id="{2750B289-0F48-4525-A3AE-32BC6DE59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07" y="774938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9199C62-3F66-4D64-9BF0-EB0A05CCE3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684683" y="3054888"/>
            <a:ext cx="435600" cy="435600"/>
          </a:xfrm>
          <a:custGeom>
            <a:avLst/>
            <a:gdLst/>
            <a:ahLst/>
            <a:cxnLst/>
            <a:rect l="l" t="t" r="r" b="b"/>
            <a:pathLst>
              <a:path w="295275" h="282575">
                <a:moveTo>
                  <a:pt x="148297" y="0"/>
                </a:moveTo>
                <a:lnTo>
                  <a:pt x="101541" y="7143"/>
                </a:lnTo>
                <a:lnTo>
                  <a:pt x="60846" y="27018"/>
                </a:lnTo>
                <a:lnTo>
                  <a:pt x="28700" y="57288"/>
                </a:lnTo>
                <a:lnTo>
                  <a:pt x="7589" y="95619"/>
                </a:lnTo>
                <a:lnTo>
                  <a:pt x="0" y="139674"/>
                </a:lnTo>
                <a:lnTo>
                  <a:pt x="7589" y="184359"/>
                </a:lnTo>
                <a:lnTo>
                  <a:pt x="28700" y="223509"/>
                </a:lnTo>
                <a:lnTo>
                  <a:pt x="60846" y="254598"/>
                </a:lnTo>
                <a:lnTo>
                  <a:pt x="101541" y="275102"/>
                </a:lnTo>
                <a:lnTo>
                  <a:pt x="148297" y="282498"/>
                </a:lnTo>
                <a:lnTo>
                  <a:pt x="195199" y="275102"/>
                </a:lnTo>
                <a:lnTo>
                  <a:pt x="235544" y="254598"/>
                </a:lnTo>
                <a:lnTo>
                  <a:pt x="267113" y="223509"/>
                </a:lnTo>
                <a:lnTo>
                  <a:pt x="287683" y="184359"/>
                </a:lnTo>
                <a:lnTo>
                  <a:pt x="295033" y="139674"/>
                </a:lnTo>
                <a:lnTo>
                  <a:pt x="287683" y="95619"/>
                </a:lnTo>
                <a:lnTo>
                  <a:pt x="267113" y="57288"/>
                </a:lnTo>
                <a:lnTo>
                  <a:pt x="235544" y="27018"/>
                </a:lnTo>
                <a:lnTo>
                  <a:pt x="195199" y="7143"/>
                </a:lnTo>
                <a:lnTo>
                  <a:pt x="14829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4683" y="3963833"/>
            <a:ext cx="435600" cy="435600"/>
          </a:xfrm>
          <a:custGeom>
            <a:avLst/>
            <a:gdLst/>
            <a:ahLst/>
            <a:cxnLst/>
            <a:rect l="l" t="t" r="r" b="b"/>
            <a:pathLst>
              <a:path w="295275" h="282575">
                <a:moveTo>
                  <a:pt x="148297" y="0"/>
                </a:moveTo>
                <a:lnTo>
                  <a:pt x="101541" y="7143"/>
                </a:lnTo>
                <a:lnTo>
                  <a:pt x="60846" y="27018"/>
                </a:lnTo>
                <a:lnTo>
                  <a:pt x="28700" y="57288"/>
                </a:lnTo>
                <a:lnTo>
                  <a:pt x="7589" y="95619"/>
                </a:lnTo>
                <a:lnTo>
                  <a:pt x="0" y="139674"/>
                </a:lnTo>
                <a:lnTo>
                  <a:pt x="7589" y="184359"/>
                </a:lnTo>
                <a:lnTo>
                  <a:pt x="28700" y="223509"/>
                </a:lnTo>
                <a:lnTo>
                  <a:pt x="60846" y="254598"/>
                </a:lnTo>
                <a:lnTo>
                  <a:pt x="101541" y="275102"/>
                </a:lnTo>
                <a:lnTo>
                  <a:pt x="148297" y="282498"/>
                </a:lnTo>
                <a:lnTo>
                  <a:pt x="195199" y="275102"/>
                </a:lnTo>
                <a:lnTo>
                  <a:pt x="235544" y="254598"/>
                </a:lnTo>
                <a:lnTo>
                  <a:pt x="267113" y="223509"/>
                </a:lnTo>
                <a:lnTo>
                  <a:pt x="287683" y="184359"/>
                </a:lnTo>
                <a:lnTo>
                  <a:pt x="295033" y="139674"/>
                </a:lnTo>
                <a:lnTo>
                  <a:pt x="287683" y="95619"/>
                </a:lnTo>
                <a:lnTo>
                  <a:pt x="267113" y="57288"/>
                </a:lnTo>
                <a:lnTo>
                  <a:pt x="235544" y="27018"/>
                </a:lnTo>
                <a:lnTo>
                  <a:pt x="195199" y="7143"/>
                </a:lnTo>
                <a:lnTo>
                  <a:pt x="14829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16194" y="2664058"/>
            <a:ext cx="6614266" cy="3595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250000"/>
              </a:lnSpc>
              <a:spcBef>
                <a:spcPts val="100"/>
              </a:spcBef>
            </a:pPr>
            <a:r>
              <a:rPr lang="fr-FR" sz="2400" b="1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1. Vision synthétique de la feuille de route</a:t>
            </a:r>
          </a:p>
          <a:p>
            <a:pPr marL="12700" marR="5080">
              <a:lnSpc>
                <a:spcPct val="250000"/>
              </a:lnSpc>
              <a:spcBef>
                <a:spcPts val="100"/>
              </a:spcBef>
            </a:pPr>
            <a:r>
              <a:rPr lang="fr-FR" sz="2400" b="1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2. Fiches actions détaillées</a:t>
            </a:r>
          </a:p>
          <a:p>
            <a:pPr marL="12700" marR="5080">
              <a:lnSpc>
                <a:spcPct val="250000"/>
              </a:lnSpc>
              <a:spcBef>
                <a:spcPts val="100"/>
              </a:spcBef>
            </a:pPr>
            <a:r>
              <a:rPr lang="fr-FR" sz="2400" b="1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3. Gouvernance</a:t>
            </a:r>
          </a:p>
          <a:p>
            <a:pPr marL="12700" marR="5080">
              <a:lnSpc>
                <a:spcPct val="250000"/>
              </a:lnSpc>
              <a:spcBef>
                <a:spcPts val="100"/>
              </a:spcBef>
            </a:pPr>
            <a:endParaRPr lang="fr-FR" sz="2400" b="1">
              <a:solidFill>
                <a:srgbClr val="2C3176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-2101516" y="-14437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grpSp>
        <p:nvGrpSpPr>
          <p:cNvPr id="13" name="object 15"/>
          <p:cNvGrpSpPr/>
          <p:nvPr/>
        </p:nvGrpSpPr>
        <p:grpSpPr>
          <a:xfrm rot="5400000">
            <a:off x="14487029" y="419735"/>
            <a:ext cx="1303020" cy="1377950"/>
            <a:chOff x="845064" y="548305"/>
            <a:chExt cx="1303020" cy="1377950"/>
          </a:xfrm>
        </p:grpSpPr>
        <p:sp>
          <p:nvSpPr>
            <p:cNvPr id="14" name="object 16"/>
            <p:cNvSpPr/>
            <p:nvPr/>
          </p:nvSpPr>
          <p:spPr>
            <a:xfrm>
              <a:off x="925361" y="647420"/>
              <a:ext cx="1222375" cy="1278890"/>
            </a:xfrm>
            <a:custGeom>
              <a:avLst/>
              <a:gdLst/>
              <a:ahLst/>
              <a:cxnLst/>
              <a:rect l="l" t="t" r="r" b="b"/>
              <a:pathLst>
                <a:path w="1222375" h="1278889">
                  <a:moveTo>
                    <a:pt x="1222260" y="0"/>
                  </a:moveTo>
                  <a:lnTo>
                    <a:pt x="468744" y="48869"/>
                  </a:lnTo>
                  <a:lnTo>
                    <a:pt x="420167" y="54396"/>
                  </a:lnTo>
                  <a:lnTo>
                    <a:pt x="373142" y="64440"/>
                  </a:lnTo>
                  <a:lnTo>
                    <a:pt x="327888" y="78768"/>
                  </a:lnTo>
                  <a:lnTo>
                    <a:pt x="284623" y="97147"/>
                  </a:lnTo>
                  <a:lnTo>
                    <a:pt x="243564" y="119345"/>
                  </a:lnTo>
                  <a:lnTo>
                    <a:pt x="204930" y="145128"/>
                  </a:lnTo>
                  <a:lnTo>
                    <a:pt x="168940" y="174264"/>
                  </a:lnTo>
                  <a:lnTo>
                    <a:pt x="135812" y="206521"/>
                  </a:lnTo>
                  <a:lnTo>
                    <a:pt x="105763" y="241664"/>
                  </a:lnTo>
                  <a:lnTo>
                    <a:pt x="79013" y="279462"/>
                  </a:lnTo>
                  <a:lnTo>
                    <a:pt x="55780" y="319682"/>
                  </a:lnTo>
                  <a:lnTo>
                    <a:pt x="36281" y="362090"/>
                  </a:lnTo>
                  <a:lnTo>
                    <a:pt x="20735" y="406455"/>
                  </a:lnTo>
                  <a:lnTo>
                    <a:pt x="9361" y="452543"/>
                  </a:lnTo>
                  <a:lnTo>
                    <a:pt x="2376" y="500121"/>
                  </a:lnTo>
                  <a:lnTo>
                    <a:pt x="0" y="548957"/>
                  </a:lnTo>
                  <a:lnTo>
                    <a:pt x="0" y="1278775"/>
                  </a:lnTo>
                  <a:lnTo>
                    <a:pt x="724814" y="1278775"/>
                  </a:lnTo>
                  <a:lnTo>
                    <a:pt x="724814" y="758558"/>
                  </a:lnTo>
                  <a:lnTo>
                    <a:pt x="1222260" y="726313"/>
                  </a:lnTo>
                  <a:lnTo>
                    <a:pt x="1222260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/>
            <p:cNvSpPr/>
            <p:nvPr/>
          </p:nvSpPr>
          <p:spPr>
            <a:xfrm>
              <a:off x="845064" y="548305"/>
              <a:ext cx="729615" cy="763270"/>
            </a:xfrm>
            <a:custGeom>
              <a:avLst/>
              <a:gdLst/>
              <a:ahLst/>
              <a:cxnLst/>
              <a:rect l="l" t="t" r="r" b="b"/>
              <a:pathLst>
                <a:path w="729615" h="763269">
                  <a:moveTo>
                    <a:pt x="729068" y="0"/>
                  </a:moveTo>
                  <a:lnTo>
                    <a:pt x="279603" y="29146"/>
                  </a:lnTo>
                  <a:lnTo>
                    <a:pt x="233676" y="35725"/>
                  </a:lnTo>
                  <a:lnTo>
                    <a:pt x="190320" y="48988"/>
                  </a:lnTo>
                  <a:lnTo>
                    <a:pt x="150068" y="68365"/>
                  </a:lnTo>
                  <a:lnTo>
                    <a:pt x="113453" y="93289"/>
                  </a:lnTo>
                  <a:lnTo>
                    <a:pt x="81008" y="123190"/>
                  </a:lnTo>
                  <a:lnTo>
                    <a:pt x="53267" y="157499"/>
                  </a:lnTo>
                  <a:lnTo>
                    <a:pt x="30762" y="195650"/>
                  </a:lnTo>
                  <a:lnTo>
                    <a:pt x="14027" y="237072"/>
                  </a:lnTo>
                  <a:lnTo>
                    <a:pt x="3595" y="281197"/>
                  </a:lnTo>
                  <a:lnTo>
                    <a:pt x="0" y="327456"/>
                  </a:lnTo>
                  <a:lnTo>
                    <a:pt x="0" y="762787"/>
                  </a:lnTo>
                  <a:lnTo>
                    <a:pt x="432346" y="762787"/>
                  </a:lnTo>
                  <a:lnTo>
                    <a:pt x="432346" y="452488"/>
                  </a:lnTo>
                  <a:lnTo>
                    <a:pt x="729068" y="433247"/>
                  </a:lnTo>
                  <a:lnTo>
                    <a:pt x="729068" y="0"/>
                  </a:lnTo>
                  <a:close/>
                </a:path>
              </a:pathLst>
            </a:custGeom>
            <a:solidFill>
              <a:srgbClr val="068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6">
            <a:extLst>
              <a:ext uri="{FF2B5EF4-FFF2-40B4-BE49-F238E27FC236}">
                <a16:creationId xmlns:a16="http://schemas.microsoft.com/office/drawing/2014/main" id="{DA674DB2-A6FB-4D13-9AAB-ADA40DFEA54F}"/>
              </a:ext>
            </a:extLst>
          </p:cNvPr>
          <p:cNvSpPr/>
          <p:nvPr/>
        </p:nvSpPr>
        <p:spPr>
          <a:xfrm>
            <a:off x="3684683" y="4872777"/>
            <a:ext cx="435600" cy="435600"/>
          </a:xfrm>
          <a:custGeom>
            <a:avLst/>
            <a:gdLst/>
            <a:ahLst/>
            <a:cxnLst/>
            <a:rect l="l" t="t" r="r" b="b"/>
            <a:pathLst>
              <a:path w="295275" h="282575">
                <a:moveTo>
                  <a:pt x="148297" y="0"/>
                </a:moveTo>
                <a:lnTo>
                  <a:pt x="101541" y="7143"/>
                </a:lnTo>
                <a:lnTo>
                  <a:pt x="60846" y="27018"/>
                </a:lnTo>
                <a:lnTo>
                  <a:pt x="28700" y="57288"/>
                </a:lnTo>
                <a:lnTo>
                  <a:pt x="7589" y="95619"/>
                </a:lnTo>
                <a:lnTo>
                  <a:pt x="0" y="139674"/>
                </a:lnTo>
                <a:lnTo>
                  <a:pt x="7589" y="184359"/>
                </a:lnTo>
                <a:lnTo>
                  <a:pt x="28700" y="223509"/>
                </a:lnTo>
                <a:lnTo>
                  <a:pt x="60846" y="254598"/>
                </a:lnTo>
                <a:lnTo>
                  <a:pt x="101541" y="275102"/>
                </a:lnTo>
                <a:lnTo>
                  <a:pt x="148297" y="282498"/>
                </a:lnTo>
                <a:lnTo>
                  <a:pt x="195199" y="275102"/>
                </a:lnTo>
                <a:lnTo>
                  <a:pt x="235544" y="254598"/>
                </a:lnTo>
                <a:lnTo>
                  <a:pt x="267113" y="223509"/>
                </a:lnTo>
                <a:lnTo>
                  <a:pt x="287683" y="184359"/>
                </a:lnTo>
                <a:lnTo>
                  <a:pt x="295033" y="139674"/>
                </a:lnTo>
                <a:lnTo>
                  <a:pt x="287683" y="95619"/>
                </a:lnTo>
                <a:lnTo>
                  <a:pt x="267113" y="57288"/>
                </a:lnTo>
                <a:lnTo>
                  <a:pt x="235544" y="27018"/>
                </a:lnTo>
                <a:lnTo>
                  <a:pt x="195199" y="7143"/>
                </a:lnTo>
                <a:lnTo>
                  <a:pt x="14829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08C2AE7C-AE63-4F71-A978-D1452896F3ED}"/>
              </a:ext>
            </a:extLst>
          </p:cNvPr>
          <p:cNvSpPr txBox="1">
            <a:spLocks/>
          </p:cNvSpPr>
          <p:nvPr/>
        </p:nvSpPr>
        <p:spPr>
          <a:xfrm>
            <a:off x="1655588" y="549888"/>
            <a:ext cx="12873212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14"/>
              </a:spcBef>
            </a:pPr>
            <a:r>
              <a:rPr lang="fr-FR" sz="4400" kern="0" spc="-75">
                <a:solidFill>
                  <a:srgbClr val="2C3176"/>
                </a:solidFill>
                <a:latin typeface="Marianne ExtraBold" charset="0"/>
                <a:ea typeface="Marianne ExtraBold" charset="0"/>
                <a:cs typeface="Marianne ExtraBold" charset="0"/>
              </a:rPr>
              <a:t>Sommaire de la feuille de route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92112B-87FA-40EB-BD29-F803C98547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C61595C-E020-4633-8A7F-ADEB4F8E4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30242"/>
          <a:stretch/>
        </p:blipFill>
        <p:spPr bwMode="auto">
          <a:xfrm>
            <a:off x="9239689" y="720497"/>
            <a:ext cx="5845663" cy="756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object 11"/>
          <p:cNvGrpSpPr/>
          <p:nvPr/>
        </p:nvGrpSpPr>
        <p:grpSpPr>
          <a:xfrm>
            <a:off x="2535820" y="2403126"/>
            <a:ext cx="6319297" cy="4069715"/>
            <a:chOff x="2535820" y="2403126"/>
            <a:chExt cx="6319297" cy="4069715"/>
          </a:xfrm>
        </p:grpSpPr>
        <p:sp>
          <p:nvSpPr>
            <p:cNvPr id="12" name="object 12"/>
            <p:cNvSpPr/>
            <p:nvPr/>
          </p:nvSpPr>
          <p:spPr>
            <a:xfrm>
              <a:off x="4140942" y="2403126"/>
              <a:ext cx="2703830" cy="4069715"/>
            </a:xfrm>
            <a:custGeom>
              <a:avLst/>
              <a:gdLst/>
              <a:ahLst/>
              <a:cxnLst/>
              <a:rect l="l" t="t" r="r" b="b"/>
              <a:pathLst>
                <a:path w="2703829" h="4069715">
                  <a:moveTo>
                    <a:pt x="1179334" y="0"/>
                  </a:moveTo>
                  <a:lnTo>
                    <a:pt x="0" y="1179372"/>
                  </a:lnTo>
                  <a:lnTo>
                    <a:pt x="846429" y="2025776"/>
                  </a:lnTo>
                  <a:lnTo>
                    <a:pt x="89509" y="2887649"/>
                  </a:lnTo>
                  <a:lnTo>
                    <a:pt x="1271308" y="4069448"/>
                  </a:lnTo>
                  <a:lnTo>
                    <a:pt x="2417838" y="2763862"/>
                  </a:lnTo>
                  <a:lnTo>
                    <a:pt x="2449341" y="2726436"/>
                  </a:lnTo>
                  <a:lnTo>
                    <a:pt x="2478995" y="2688029"/>
                  </a:lnTo>
                  <a:lnTo>
                    <a:pt x="2506802" y="2648701"/>
                  </a:lnTo>
                  <a:lnTo>
                    <a:pt x="2532764" y="2608512"/>
                  </a:lnTo>
                  <a:lnTo>
                    <a:pt x="2556882" y="2567521"/>
                  </a:lnTo>
                  <a:lnTo>
                    <a:pt x="2579159" y="2525788"/>
                  </a:lnTo>
                  <a:lnTo>
                    <a:pt x="2599597" y="2483370"/>
                  </a:lnTo>
                  <a:lnTo>
                    <a:pt x="2618197" y="2440329"/>
                  </a:lnTo>
                  <a:lnTo>
                    <a:pt x="2634961" y="2396724"/>
                  </a:lnTo>
                  <a:lnTo>
                    <a:pt x="2649891" y="2352613"/>
                  </a:lnTo>
                  <a:lnTo>
                    <a:pt x="2662990" y="2308056"/>
                  </a:lnTo>
                  <a:lnTo>
                    <a:pt x="2674259" y="2263112"/>
                  </a:lnTo>
                  <a:lnTo>
                    <a:pt x="2683699" y="2217841"/>
                  </a:lnTo>
                  <a:lnTo>
                    <a:pt x="2691314" y="2172303"/>
                  </a:lnTo>
                  <a:lnTo>
                    <a:pt x="2697104" y="2126555"/>
                  </a:lnTo>
                  <a:lnTo>
                    <a:pt x="2701072" y="2080659"/>
                  </a:lnTo>
                  <a:lnTo>
                    <a:pt x="2703220" y="2034673"/>
                  </a:lnTo>
                  <a:lnTo>
                    <a:pt x="2703549" y="1988656"/>
                  </a:lnTo>
                  <a:lnTo>
                    <a:pt x="2702062" y="1942668"/>
                  </a:lnTo>
                  <a:lnTo>
                    <a:pt x="2698760" y="1896769"/>
                  </a:lnTo>
                  <a:lnTo>
                    <a:pt x="2693645" y="1851016"/>
                  </a:lnTo>
                  <a:lnTo>
                    <a:pt x="2686720" y="1805471"/>
                  </a:lnTo>
                  <a:lnTo>
                    <a:pt x="2677985" y="1760193"/>
                  </a:lnTo>
                  <a:lnTo>
                    <a:pt x="2667444" y="1715239"/>
                  </a:lnTo>
                  <a:lnTo>
                    <a:pt x="2655097" y="1670671"/>
                  </a:lnTo>
                  <a:lnTo>
                    <a:pt x="2640947" y="1626548"/>
                  </a:lnTo>
                  <a:lnTo>
                    <a:pt x="2624996" y="1582927"/>
                  </a:lnTo>
                  <a:lnTo>
                    <a:pt x="2607246" y="1539870"/>
                  </a:lnTo>
                  <a:lnTo>
                    <a:pt x="2587698" y="1497436"/>
                  </a:lnTo>
                  <a:lnTo>
                    <a:pt x="2566354" y="1455683"/>
                  </a:lnTo>
                  <a:lnTo>
                    <a:pt x="2543217" y="1414671"/>
                  </a:lnTo>
                  <a:lnTo>
                    <a:pt x="2518288" y="1374460"/>
                  </a:lnTo>
                  <a:lnTo>
                    <a:pt x="2491570" y="1335108"/>
                  </a:lnTo>
                  <a:lnTo>
                    <a:pt x="2463063" y="1296676"/>
                  </a:lnTo>
                  <a:lnTo>
                    <a:pt x="2432770" y="1259222"/>
                  </a:lnTo>
                  <a:lnTo>
                    <a:pt x="2400694" y="1222806"/>
                  </a:lnTo>
                  <a:lnTo>
                    <a:pt x="2366835" y="1187488"/>
                  </a:lnTo>
                  <a:lnTo>
                    <a:pt x="1179334" y="0"/>
                  </a:lnTo>
                  <a:close/>
                </a:path>
              </a:pathLst>
            </a:custGeom>
            <a:solidFill>
              <a:srgbClr val="2C317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535820" y="4011942"/>
              <a:ext cx="6319297" cy="852169"/>
            </a:xfrm>
            <a:custGeom>
              <a:avLst/>
              <a:gdLst/>
              <a:ahLst/>
              <a:cxnLst/>
              <a:rect l="l" t="t" r="r" b="b"/>
              <a:pathLst>
                <a:path w="5914390" h="852170">
                  <a:moveTo>
                    <a:pt x="5913882" y="0"/>
                  </a:moveTo>
                  <a:lnTo>
                    <a:pt x="0" y="0"/>
                  </a:lnTo>
                  <a:lnTo>
                    <a:pt x="0" y="851827"/>
                  </a:lnTo>
                  <a:lnTo>
                    <a:pt x="5913882" y="851827"/>
                  </a:lnTo>
                  <a:lnTo>
                    <a:pt x="5913882" y="0"/>
                  </a:lnTo>
                  <a:close/>
                </a:path>
              </a:pathLst>
            </a:custGeom>
            <a:solidFill>
              <a:srgbClr val="FCCD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84732" y="4211960"/>
            <a:ext cx="6266723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fr-FR" sz="2400" b="1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Vision synthétique de la feuille de route</a:t>
            </a:r>
            <a:endParaRPr lang="fr-FR" sz="2400">
              <a:solidFill>
                <a:srgbClr val="2C3176"/>
              </a:solidFill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6779035"/>
            <a:ext cx="1277112" cy="167640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4710316" y="609837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69" h="729615">
                <a:moveTo>
                  <a:pt x="435330" y="0"/>
                </a:moveTo>
                <a:lnTo>
                  <a:pt x="0" y="0"/>
                </a:lnTo>
                <a:lnTo>
                  <a:pt x="0" y="432346"/>
                </a:lnTo>
                <a:lnTo>
                  <a:pt x="310299" y="432346"/>
                </a:lnTo>
                <a:lnTo>
                  <a:pt x="329539" y="729068"/>
                </a:lnTo>
                <a:lnTo>
                  <a:pt x="762787" y="729068"/>
                </a:lnTo>
                <a:lnTo>
                  <a:pt x="733640" y="279615"/>
                </a:lnTo>
                <a:lnTo>
                  <a:pt x="727061" y="233685"/>
                </a:lnTo>
                <a:lnTo>
                  <a:pt x="713799" y="190326"/>
                </a:lnTo>
                <a:lnTo>
                  <a:pt x="694421" y="150072"/>
                </a:lnTo>
                <a:lnTo>
                  <a:pt x="669498" y="113456"/>
                </a:lnTo>
                <a:lnTo>
                  <a:pt x="639597" y="81010"/>
                </a:lnTo>
                <a:lnTo>
                  <a:pt x="605287" y="53268"/>
                </a:lnTo>
                <a:lnTo>
                  <a:pt x="567137" y="30762"/>
                </a:lnTo>
                <a:lnTo>
                  <a:pt x="525715" y="14027"/>
                </a:lnTo>
                <a:lnTo>
                  <a:pt x="481590" y="3595"/>
                </a:lnTo>
                <a:lnTo>
                  <a:pt x="435330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15671" y="7816955"/>
            <a:ext cx="763270" cy="729615"/>
          </a:xfrm>
          <a:custGeom>
            <a:avLst/>
            <a:gdLst/>
            <a:ahLst/>
            <a:cxnLst/>
            <a:rect l="l" t="t" r="r" b="b"/>
            <a:pathLst>
              <a:path w="763270" h="729615">
                <a:moveTo>
                  <a:pt x="433247" y="0"/>
                </a:moveTo>
                <a:lnTo>
                  <a:pt x="0" y="0"/>
                </a:lnTo>
                <a:lnTo>
                  <a:pt x="29159" y="449453"/>
                </a:lnTo>
                <a:lnTo>
                  <a:pt x="35738" y="495383"/>
                </a:lnTo>
                <a:lnTo>
                  <a:pt x="49000" y="538742"/>
                </a:lnTo>
                <a:lnTo>
                  <a:pt x="68377" y="578996"/>
                </a:lnTo>
                <a:lnTo>
                  <a:pt x="93300" y="615612"/>
                </a:lnTo>
                <a:lnTo>
                  <a:pt x="123201" y="648058"/>
                </a:lnTo>
                <a:lnTo>
                  <a:pt x="157509" y="675800"/>
                </a:lnTo>
                <a:lnTo>
                  <a:pt x="195658" y="698305"/>
                </a:lnTo>
                <a:lnTo>
                  <a:pt x="237078" y="715041"/>
                </a:lnTo>
                <a:lnTo>
                  <a:pt x="281200" y="725473"/>
                </a:lnTo>
                <a:lnTo>
                  <a:pt x="327456" y="729068"/>
                </a:lnTo>
                <a:lnTo>
                  <a:pt x="762812" y="729068"/>
                </a:lnTo>
                <a:lnTo>
                  <a:pt x="762812" y="296722"/>
                </a:lnTo>
                <a:lnTo>
                  <a:pt x="452488" y="296722"/>
                </a:lnTo>
                <a:lnTo>
                  <a:pt x="43324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E37E82D1-EFE2-49F0-9765-0FD2A5819243}"/>
              </a:ext>
            </a:extLst>
          </p:cNvPr>
          <p:cNvSpPr txBox="1">
            <a:spLocks/>
          </p:cNvSpPr>
          <p:nvPr/>
        </p:nvSpPr>
        <p:spPr>
          <a:xfrm>
            <a:off x="1000795" y="2976937"/>
            <a:ext cx="2391405" cy="21384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8700" b="1" i="0">
                <a:solidFill>
                  <a:srgbClr val="FCCD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3800" kern="0">
                <a:solidFill>
                  <a:srgbClr val="274084"/>
                </a:solidFill>
                <a:latin typeface="Marianne ExtraBold" charset="0"/>
                <a:ea typeface="Marianne ExtraBold" charset="0"/>
                <a:cs typeface="Marianne ExtraBold" charset="0"/>
              </a:rPr>
              <a:t>1.</a:t>
            </a:r>
            <a:endParaRPr kumimoji="0" lang="fr-FR" sz="13800" b="1" i="0" u="none" strike="noStrike" kern="0" cap="none" spc="0" normalizeH="0" baseline="0" noProof="0">
              <a:ln>
                <a:noFill/>
              </a:ln>
              <a:solidFill>
                <a:srgbClr val="274084"/>
              </a:solidFill>
              <a:effectLst/>
              <a:uLnTx/>
              <a:uFillTx/>
              <a:latin typeface="Marianne ExtraBold" charset="0"/>
              <a:ea typeface="Marianne ExtraBold" charset="0"/>
              <a:cs typeface="Marianne ExtraBold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764D572-712C-4CEC-8320-F569279725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0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-2101516" y="-1443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9DC09C-13F3-42E8-A156-01142FFB5E3E}"/>
              </a:ext>
            </a:extLst>
          </p:cNvPr>
          <p:cNvGraphicFramePr>
            <a:graphicFrameLocks noGrp="1"/>
          </p:cNvGraphicFramePr>
          <p:nvPr/>
        </p:nvGraphicFramePr>
        <p:xfrm>
          <a:off x="1663500" y="1835287"/>
          <a:ext cx="12873212" cy="6136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8083">
                  <a:extLst>
                    <a:ext uri="{9D8B030D-6E8A-4147-A177-3AD203B41FA5}">
                      <a16:colId xmlns:a16="http://schemas.microsoft.com/office/drawing/2014/main" val="3980143221"/>
                    </a:ext>
                  </a:extLst>
                </a:gridCol>
                <a:gridCol w="8845129">
                  <a:extLst>
                    <a:ext uri="{9D8B030D-6E8A-4147-A177-3AD203B41FA5}">
                      <a16:colId xmlns:a16="http://schemas.microsoft.com/office/drawing/2014/main" val="3623393044"/>
                    </a:ext>
                  </a:extLst>
                </a:gridCol>
              </a:tblGrid>
              <a:tr h="36359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b="1" u="none" strike="noStrike">
                          <a:solidFill>
                            <a:schemeClr val="bg1"/>
                          </a:solidFill>
                          <a:effectLst/>
                          <a:latin typeface="Marianne" panose="020B0604020202020204"/>
                        </a:rPr>
                        <a:t>Dimension</a:t>
                      </a:r>
                      <a:endParaRPr lang="en-GB" sz="1900" b="1" i="0" u="none" strike="noStrike">
                        <a:solidFill>
                          <a:schemeClr val="bg1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412" marR="1412" marT="1412" marB="0" anchor="ctr"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900" b="1" u="none" strike="noStrike">
                          <a:solidFill>
                            <a:schemeClr val="bg1"/>
                          </a:solidFill>
                          <a:effectLst/>
                          <a:latin typeface="Marianne" panose="020B0604020202020204"/>
                        </a:rPr>
                        <a:t>Levier</a:t>
                      </a:r>
                      <a:endParaRPr lang="en-GB" sz="1900" b="1" i="0" u="none" strike="noStrike">
                        <a:solidFill>
                          <a:schemeClr val="bg1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1412" marR="1412" marT="1412" marB="0" anchor="ctr">
                    <a:solidFill>
                      <a:srgbClr val="2C3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612113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u="none" strike="noStrike" dirty="0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1. </a:t>
                      </a:r>
                      <a:r>
                        <a:rPr lang="en-GB" sz="1900" u="none" strike="noStrike" dirty="0" err="1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Stratégie</a:t>
                      </a:r>
                      <a:r>
                        <a:rPr lang="en-GB" sz="1900" u="none" strike="noStrike" dirty="0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 et </a:t>
                      </a:r>
                      <a:r>
                        <a:rPr lang="en-GB" sz="1900" u="none" strike="noStrike" dirty="0" err="1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Gouvernance</a:t>
                      </a:r>
                      <a:endParaRPr lang="en-GB" sz="1900" b="0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FFFF00"/>
                        </a:highlight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u="none" strike="noStrike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Mettre en place et suivre des indicateurs de pilotage</a:t>
                      </a:r>
                      <a:endParaRPr lang="fr-FR" sz="1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93906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u="none" strike="noStrike"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x</a:t>
                      </a:r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FFFF00"/>
                        </a:highlight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arianne" panose="020B0604020202020204"/>
                        </a:rPr>
                        <a:t>x</a:t>
                      </a: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949033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 dirty="0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794586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60682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12431"/>
                  </a:ext>
                </a:extLst>
              </a:tr>
              <a:tr h="477942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376018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43044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597668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612497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886349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22643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930775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244446"/>
                  </a:ext>
                </a:extLst>
              </a:tr>
              <a:tr h="370504">
                <a:tc>
                  <a:txBody>
                    <a:bodyPr/>
                    <a:lstStyle/>
                    <a:p>
                      <a:pPr algn="l" fontAlgn="ctr"/>
                      <a:endParaRPr lang="en-GB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808068295"/>
                  </a:ext>
                </a:extLst>
              </a:tr>
              <a:tr h="477942"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>
                        <a:solidFill>
                          <a:srgbClr val="FFFFFF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Marianne" panose="020B0604020202020204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769866542"/>
                  </a:ext>
                </a:extLst>
              </a:tr>
            </a:tbl>
          </a:graphicData>
        </a:graphic>
      </p:graphicFrame>
      <p:pic>
        <p:nvPicPr>
          <p:cNvPr id="8" name="Picture 2" descr="Pencil ">
            <a:extLst>
              <a:ext uri="{FF2B5EF4-FFF2-40B4-BE49-F238E27FC236}">
                <a16:creationId xmlns:a16="http://schemas.microsoft.com/office/drawing/2014/main" id="{FB77C870-F554-4D56-A143-3F95E05C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740" y="1867831"/>
            <a:ext cx="503244" cy="50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7C4828-B736-4419-A3AC-D363A3B711A4}"/>
              </a:ext>
            </a:extLst>
          </p:cNvPr>
          <p:cNvSpPr txBox="1">
            <a:spLocks/>
          </p:cNvSpPr>
          <p:nvPr/>
        </p:nvSpPr>
        <p:spPr>
          <a:xfrm>
            <a:off x="2926605" y="8154855"/>
            <a:ext cx="11679135" cy="501703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360000" rIns="91440" bIns="45720" rtlCol="0" anchor="ctr" anchorCtr="0">
            <a:noAutofit/>
          </a:bodyPr>
          <a:lstStyle/>
          <a:p>
            <a:pPr algn="ctr"/>
            <a:r>
              <a:rPr lang="fr-FR" sz="1400" b="1" i="1" dirty="0">
                <a:latin typeface="Marianne" panose="020B0604020202020204"/>
              </a:rPr>
              <a:t>Insérer ici la liste des leviers sélectionnés par la collectivité et traités lors des ateliers fiches actions en les classant par dimension</a:t>
            </a:r>
          </a:p>
          <a:p>
            <a:pPr algn="ctr"/>
            <a:endParaRPr lang="fr-FR" sz="1400" b="1" i="1" dirty="0">
              <a:latin typeface="Marianne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D01AC4-01ED-DCFF-9275-0E92A425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17" y="471574"/>
            <a:ext cx="14254967" cy="615553"/>
          </a:xfrm>
        </p:spPr>
        <p:txBody>
          <a:bodyPr/>
          <a:lstStyle/>
          <a:p>
            <a:r>
              <a:rPr lang="fr-FR" sz="4000" dirty="0"/>
              <a:t>Liste des </a:t>
            </a:r>
            <a:r>
              <a:rPr lang="fr-FR" sz="4000" dirty="0">
                <a:highlight>
                  <a:srgbClr val="FFFF00"/>
                </a:highlight>
              </a:rPr>
              <a:t>X</a:t>
            </a:r>
            <a:r>
              <a:rPr lang="fr-FR" sz="4000" dirty="0"/>
              <a:t> leviers priorisés</a:t>
            </a:r>
          </a:p>
        </p:txBody>
      </p:sp>
    </p:spTree>
    <p:extLst>
      <p:ext uri="{BB962C8B-B14F-4D97-AF65-F5344CB8AC3E}">
        <p14:creationId xmlns:p14="http://schemas.microsoft.com/office/powerpoint/2010/main" val="203404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bject 14">
            <a:extLst>
              <a:ext uri="{FF2B5EF4-FFF2-40B4-BE49-F238E27FC236}">
                <a16:creationId xmlns:a16="http://schemas.microsoft.com/office/drawing/2014/main" id="{E80AA2CA-2C12-4D51-81DB-CC7EBA862E8E}"/>
              </a:ext>
            </a:extLst>
          </p:cNvPr>
          <p:cNvSpPr txBox="1">
            <a:spLocks/>
          </p:cNvSpPr>
          <p:nvPr/>
        </p:nvSpPr>
        <p:spPr>
          <a:xfrm>
            <a:off x="1921710" y="283658"/>
            <a:ext cx="126138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algn="ctr">
              <a:defRPr sz="4000" b="1" i="0">
                <a:solidFill>
                  <a:srgbClr val="2C3176"/>
                </a:solidFill>
                <a:latin typeface="Marianne" panose="020B0604020202020204" charset="0"/>
                <a:ea typeface="+mj-ea"/>
                <a:cs typeface="Arial"/>
              </a:defRPr>
            </a:lvl1pPr>
          </a:lstStyle>
          <a:p>
            <a:r>
              <a:rPr lang="fr-FR" dirty="0"/>
              <a:t>Feuille de route – Leviers par dimension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4B06A019-DB5B-4371-A5C6-D8BB003D0FB5}"/>
              </a:ext>
            </a:extLst>
          </p:cNvPr>
          <p:cNvGraphicFramePr>
            <a:graphicFrameLocks noGrp="1"/>
          </p:cNvGraphicFramePr>
          <p:nvPr/>
        </p:nvGraphicFramePr>
        <p:xfrm>
          <a:off x="1575272" y="971600"/>
          <a:ext cx="14473608" cy="8064896"/>
        </p:xfrm>
        <a:graphic>
          <a:graphicData uri="http://schemas.openxmlformats.org/drawingml/2006/table">
            <a:tbl>
              <a:tblPr/>
              <a:tblGrid>
                <a:gridCol w="241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268">
                  <a:extLst>
                    <a:ext uri="{9D8B030D-6E8A-4147-A177-3AD203B41FA5}">
                      <a16:colId xmlns:a16="http://schemas.microsoft.com/office/drawing/2014/main" val="3321849472"/>
                    </a:ext>
                  </a:extLst>
                </a:gridCol>
                <a:gridCol w="2412268">
                  <a:extLst>
                    <a:ext uri="{9D8B030D-6E8A-4147-A177-3AD203B41FA5}">
                      <a16:colId xmlns:a16="http://schemas.microsoft.com/office/drawing/2014/main" val="1849988725"/>
                    </a:ext>
                  </a:extLst>
                </a:gridCol>
                <a:gridCol w="2412268">
                  <a:extLst>
                    <a:ext uri="{9D8B030D-6E8A-4147-A177-3AD203B41FA5}">
                      <a16:colId xmlns:a16="http://schemas.microsoft.com/office/drawing/2014/main" val="1809668003"/>
                    </a:ext>
                  </a:extLst>
                </a:gridCol>
                <a:gridCol w="2412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122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33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lang="en-US" sz="16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</a:endParaRPr>
                    </a:p>
                  </a:txBody>
                  <a:tcPr marL="9191" marR="9191" marT="82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</a:t>
                      </a:r>
                      <a:endParaRPr lang="en-US" sz="16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</a:endParaRP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</a:t>
                      </a: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2025</a:t>
                      </a:r>
                      <a:endParaRPr lang="en-US" sz="16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</a:endParaRP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err="1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Mois</a:t>
                      </a:r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</a:t>
                      </a: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95189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S1</a:t>
                      </a:r>
                    </a:p>
                  </a:txBody>
                  <a:tcPr marL="9191" marR="9191" marT="82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S2</a:t>
                      </a: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S1</a:t>
                      </a: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S2</a:t>
                      </a: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S1</a:t>
                      </a: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Marianne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S2</a:t>
                      </a:r>
                    </a:p>
                  </a:txBody>
                  <a:tcPr marL="9191" marR="9191" marT="8225" marB="0" anchor="ctr" horzOverflow="overflow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3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83324"/>
                  </a:ext>
                </a:extLst>
              </a:tr>
              <a:tr h="7313247">
                <a:tc>
                  <a:txBody>
                    <a:bodyPr/>
                    <a:lstStyle/>
                    <a:p>
                      <a:pPr algn="ctr"/>
                      <a:endParaRPr lang="en-US" sz="16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91" marR="9191" marT="82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91" marR="9191" marT="82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91" marR="9191" marT="82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91" marR="9191" marT="82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noProof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91" marR="9191" marT="82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noProof="0" dirty="0">
                        <a:solidFill>
                          <a:schemeClr val="bg1"/>
                        </a:solidFill>
                        <a:latin typeface="Marianne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91" marR="9191" marT="8225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31536"/>
                  </a:ext>
                </a:extLst>
              </a:tr>
            </a:tbl>
          </a:graphicData>
        </a:graphic>
      </p:graphicFrame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BB9057D-0B76-4A2C-8BE3-1F04F4416B48}"/>
              </a:ext>
            </a:extLst>
          </p:cNvPr>
          <p:cNvSpPr/>
          <p:nvPr/>
        </p:nvSpPr>
        <p:spPr>
          <a:xfrm>
            <a:off x="1647280" y="1787701"/>
            <a:ext cx="5213696" cy="198000"/>
          </a:xfrm>
          <a:prstGeom prst="homePlate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Ex. : Mettre en place et suivre des indicateurs de pilotage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15CDCC-4A78-4156-AB8B-817683897B74}"/>
              </a:ext>
            </a:extLst>
          </p:cNvPr>
          <p:cNvSpPr/>
          <p:nvPr/>
        </p:nvSpPr>
        <p:spPr>
          <a:xfrm>
            <a:off x="105053" y="1755837"/>
            <a:ext cx="1334878" cy="8985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arianne" panose="020B0604020202020204"/>
              </a:rPr>
              <a:t>Stratégie et Gouvernance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74AC8F-CC63-4B61-AC61-2AABF85C8A0E}"/>
              </a:ext>
            </a:extLst>
          </p:cNvPr>
          <p:cNvSpPr/>
          <p:nvPr/>
        </p:nvSpPr>
        <p:spPr>
          <a:xfrm>
            <a:off x="105053" y="2792276"/>
            <a:ext cx="1334878" cy="89853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arianne" panose="020B0604020202020204"/>
              </a:rPr>
              <a:t>Mesure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BA4178-DF16-4F00-B000-305D1063EFB4}"/>
              </a:ext>
            </a:extLst>
          </p:cNvPr>
          <p:cNvSpPr/>
          <p:nvPr/>
        </p:nvSpPr>
        <p:spPr>
          <a:xfrm>
            <a:off x="105053" y="3828715"/>
            <a:ext cx="1334878" cy="898535"/>
          </a:xfrm>
          <a:prstGeom prst="rect">
            <a:avLst/>
          </a:prstGeom>
          <a:solidFill>
            <a:srgbClr val="24B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arianne" panose="020B0604020202020204"/>
              </a:rPr>
              <a:t>Achats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26ED0F-CC3E-42E6-852E-0F164F843C77}"/>
              </a:ext>
            </a:extLst>
          </p:cNvPr>
          <p:cNvSpPr/>
          <p:nvPr/>
        </p:nvSpPr>
        <p:spPr>
          <a:xfrm>
            <a:off x="105053" y="4865154"/>
            <a:ext cx="1334878" cy="8985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arianne" panose="020B0604020202020204"/>
              </a:rPr>
              <a:t>Transformation </a:t>
            </a:r>
          </a:p>
          <a:p>
            <a:pPr algn="ctr"/>
            <a:r>
              <a:rPr lang="fr-FR" sz="1400" b="1">
                <a:solidFill>
                  <a:schemeClr val="bg1"/>
                </a:solidFill>
                <a:latin typeface="Marianne" panose="020B0604020202020204"/>
              </a:rPr>
              <a:t>de l’IT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670425-EFAA-4443-BF10-4DE6FB7BAFE7}"/>
              </a:ext>
            </a:extLst>
          </p:cNvPr>
          <p:cNvSpPr/>
          <p:nvPr/>
        </p:nvSpPr>
        <p:spPr>
          <a:xfrm>
            <a:off x="105053" y="5901593"/>
            <a:ext cx="1334878" cy="898535"/>
          </a:xfrm>
          <a:prstGeom prst="rect">
            <a:avLst/>
          </a:prstGeom>
          <a:solidFill>
            <a:srgbClr val="984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arianne" panose="020B0604020202020204"/>
              </a:rPr>
              <a:t>DEEE et économie circulaire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33FCA1-E04E-41BC-915B-2E5C2A3FBFB8}"/>
              </a:ext>
            </a:extLst>
          </p:cNvPr>
          <p:cNvSpPr/>
          <p:nvPr/>
        </p:nvSpPr>
        <p:spPr>
          <a:xfrm>
            <a:off x="105053" y="6938032"/>
            <a:ext cx="1334878" cy="8985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arianne" panose="020B0604020202020204"/>
              </a:rPr>
              <a:t>Sensibilisation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5D74F3-8DF5-49EF-A889-8B57EE0B0E16}"/>
              </a:ext>
            </a:extLst>
          </p:cNvPr>
          <p:cNvSpPr/>
          <p:nvPr/>
        </p:nvSpPr>
        <p:spPr>
          <a:xfrm>
            <a:off x="105053" y="7974469"/>
            <a:ext cx="1334878" cy="898535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arianne" panose="020B0604020202020204"/>
              </a:rPr>
              <a:t>IT pour une </a:t>
            </a:r>
          </a:p>
          <a:p>
            <a:pPr algn="ctr"/>
            <a:r>
              <a:rPr lang="fr-FR" sz="1400" b="1">
                <a:solidFill>
                  <a:schemeClr val="bg1"/>
                </a:solidFill>
                <a:latin typeface="Marianne" panose="020B0604020202020204"/>
              </a:rPr>
              <a:t>Collectivité </a:t>
            </a:r>
          </a:p>
          <a:p>
            <a:pPr algn="ctr"/>
            <a:r>
              <a:rPr lang="fr-FR" sz="1400" b="1">
                <a:solidFill>
                  <a:schemeClr val="bg1"/>
                </a:solidFill>
                <a:latin typeface="Marianne" panose="020B0604020202020204"/>
              </a:rPr>
              <a:t>Eco-responsable</a:t>
            </a: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2EF71956-5907-4B38-A816-6F2B847A784D}"/>
              </a:ext>
            </a:extLst>
          </p:cNvPr>
          <p:cNvSpPr/>
          <p:nvPr/>
        </p:nvSpPr>
        <p:spPr>
          <a:xfrm>
            <a:off x="4023544" y="2125031"/>
            <a:ext cx="6048672" cy="198000"/>
          </a:xfrm>
          <a:prstGeom prst="homePlate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2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44064BCA-6AE9-4E0F-8CBC-3DC74518C69C}"/>
              </a:ext>
            </a:extLst>
          </p:cNvPr>
          <p:cNvSpPr/>
          <p:nvPr/>
        </p:nvSpPr>
        <p:spPr>
          <a:xfrm>
            <a:off x="1647280" y="2462361"/>
            <a:ext cx="9577064" cy="198000"/>
          </a:xfrm>
          <a:prstGeom prst="homePlate">
            <a:avLst/>
          </a:prstGeom>
          <a:solidFill>
            <a:srgbClr val="65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3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pic>
        <p:nvPicPr>
          <p:cNvPr id="34" name="Picture 2" descr="Pencil ">
            <a:extLst>
              <a:ext uri="{FF2B5EF4-FFF2-40B4-BE49-F238E27FC236}">
                <a16:creationId xmlns:a16="http://schemas.microsoft.com/office/drawing/2014/main" id="{55019DB8-85CC-4E40-AC40-B60F8EE9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00" y="1488652"/>
            <a:ext cx="418671" cy="41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398CE281-0388-474A-B547-7428D0029550}"/>
              </a:ext>
            </a:extLst>
          </p:cNvPr>
          <p:cNvSpPr/>
          <p:nvPr/>
        </p:nvSpPr>
        <p:spPr>
          <a:xfrm>
            <a:off x="1647280" y="2788421"/>
            <a:ext cx="2376264" cy="197247"/>
          </a:xfrm>
          <a:prstGeom prst="homePlate">
            <a:avLst/>
          </a:prstGeom>
          <a:solidFill>
            <a:srgbClr val="F3A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4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309B2328-69E1-4F37-91F2-A41E841374C8}"/>
              </a:ext>
            </a:extLst>
          </p:cNvPr>
          <p:cNvSpPr/>
          <p:nvPr/>
        </p:nvSpPr>
        <p:spPr>
          <a:xfrm>
            <a:off x="4023544" y="3871565"/>
            <a:ext cx="5213696" cy="198000"/>
          </a:xfrm>
          <a:prstGeom prst="homePlate">
            <a:avLst/>
          </a:prstGeom>
          <a:solidFill>
            <a:srgbClr val="57D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8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E23EE9C1-997D-4248-A502-0BF3C7872A46}"/>
              </a:ext>
            </a:extLst>
          </p:cNvPr>
          <p:cNvSpPr/>
          <p:nvPr/>
        </p:nvSpPr>
        <p:spPr>
          <a:xfrm>
            <a:off x="8920088" y="4371373"/>
            <a:ext cx="7056784" cy="198000"/>
          </a:xfrm>
          <a:prstGeom prst="homePlate">
            <a:avLst/>
          </a:prstGeom>
          <a:solidFill>
            <a:srgbClr val="57D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9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90FA7690-6A3B-4172-ABC2-AF48BFB23968}"/>
              </a:ext>
            </a:extLst>
          </p:cNvPr>
          <p:cNvSpPr/>
          <p:nvPr/>
        </p:nvSpPr>
        <p:spPr>
          <a:xfrm>
            <a:off x="1647280" y="3023469"/>
            <a:ext cx="2376264" cy="197247"/>
          </a:xfrm>
          <a:prstGeom prst="homePlate">
            <a:avLst/>
          </a:prstGeom>
          <a:solidFill>
            <a:srgbClr val="F3A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5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69E40983-89A5-43F7-82D3-75DCE68D1141}"/>
              </a:ext>
            </a:extLst>
          </p:cNvPr>
          <p:cNvSpPr/>
          <p:nvPr/>
        </p:nvSpPr>
        <p:spPr>
          <a:xfrm>
            <a:off x="5139668" y="3258517"/>
            <a:ext cx="3636404" cy="197247"/>
          </a:xfrm>
          <a:prstGeom prst="homePlate">
            <a:avLst/>
          </a:prstGeom>
          <a:solidFill>
            <a:srgbClr val="F3A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6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7DAEF9FD-C2DA-42B9-B795-66A2B1FD5A15}"/>
              </a:ext>
            </a:extLst>
          </p:cNvPr>
          <p:cNvSpPr/>
          <p:nvPr/>
        </p:nvSpPr>
        <p:spPr>
          <a:xfrm>
            <a:off x="1647280" y="3493564"/>
            <a:ext cx="4680520" cy="197247"/>
          </a:xfrm>
          <a:prstGeom prst="homePlate">
            <a:avLst/>
          </a:prstGeom>
          <a:solidFill>
            <a:srgbClr val="F3A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7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1DC5201D-056A-487B-9AF7-9D93FED20D6B}"/>
              </a:ext>
            </a:extLst>
          </p:cNvPr>
          <p:cNvSpPr/>
          <p:nvPr/>
        </p:nvSpPr>
        <p:spPr>
          <a:xfrm>
            <a:off x="1647280" y="5895261"/>
            <a:ext cx="4788532" cy="198000"/>
          </a:xfrm>
          <a:prstGeom prst="homePlate">
            <a:avLst/>
          </a:prstGeom>
          <a:solidFill>
            <a:srgbClr val="C35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11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5CFA361D-82A8-4185-AF15-CC739CF1F208}"/>
              </a:ext>
            </a:extLst>
          </p:cNvPr>
          <p:cNvSpPr/>
          <p:nvPr/>
        </p:nvSpPr>
        <p:spPr>
          <a:xfrm>
            <a:off x="6434116" y="6398385"/>
            <a:ext cx="6048672" cy="198000"/>
          </a:xfrm>
          <a:prstGeom prst="homePlate">
            <a:avLst/>
          </a:prstGeom>
          <a:solidFill>
            <a:srgbClr val="C35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12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94137830-D808-4D6B-93A7-182D584CC786}"/>
              </a:ext>
            </a:extLst>
          </p:cNvPr>
          <p:cNvSpPr/>
          <p:nvPr/>
        </p:nvSpPr>
        <p:spPr>
          <a:xfrm>
            <a:off x="1647280" y="7097066"/>
            <a:ext cx="5213696" cy="198000"/>
          </a:xfrm>
          <a:prstGeom prst="homePlate">
            <a:avLst/>
          </a:prstGeom>
          <a:solidFill>
            <a:srgbClr val="B17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13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E1917E70-C39F-4FAF-9F24-6F1A4F6AB11F}"/>
              </a:ext>
            </a:extLst>
          </p:cNvPr>
          <p:cNvSpPr/>
          <p:nvPr/>
        </p:nvSpPr>
        <p:spPr>
          <a:xfrm>
            <a:off x="4023544" y="7434396"/>
            <a:ext cx="6048672" cy="198000"/>
          </a:xfrm>
          <a:prstGeom prst="homePlate">
            <a:avLst/>
          </a:prstGeom>
          <a:solidFill>
            <a:srgbClr val="B17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14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2B0025AC-06EF-416A-AF91-2D0CD2C02E22}"/>
              </a:ext>
            </a:extLst>
          </p:cNvPr>
          <p:cNvSpPr/>
          <p:nvPr/>
        </p:nvSpPr>
        <p:spPr>
          <a:xfrm>
            <a:off x="4023544" y="8235446"/>
            <a:ext cx="7200800" cy="198000"/>
          </a:xfrm>
          <a:prstGeom prst="homePlate">
            <a:avLst/>
          </a:prstGeom>
          <a:solidFill>
            <a:srgbClr val="56B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15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56" name="Arrow: Pentagon 55">
            <a:extLst>
              <a:ext uri="{FF2B5EF4-FFF2-40B4-BE49-F238E27FC236}">
                <a16:creationId xmlns:a16="http://schemas.microsoft.com/office/drawing/2014/main" id="{9A9C916B-C811-4318-8688-A1F8C2FA3365}"/>
              </a:ext>
            </a:extLst>
          </p:cNvPr>
          <p:cNvSpPr/>
          <p:nvPr/>
        </p:nvSpPr>
        <p:spPr>
          <a:xfrm>
            <a:off x="1647280" y="5186879"/>
            <a:ext cx="9577064" cy="198000"/>
          </a:xfrm>
          <a:prstGeom prst="homePlat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highlight>
                  <a:srgbClr val="FFFF00"/>
                </a:highlight>
                <a:latin typeface="Marianne" panose="020B0604020202020204"/>
              </a:rPr>
              <a:t>Levier 10</a:t>
            </a:r>
            <a:endParaRPr lang="en-GB" sz="1400">
              <a:solidFill>
                <a:schemeClr val="tx1"/>
              </a:solidFill>
              <a:highlight>
                <a:srgbClr val="FFFF00"/>
              </a:highlight>
              <a:latin typeface="Marianne" panose="020B060402020202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6077CA-2A18-4FFD-9068-6DFA898D9B4A}"/>
              </a:ext>
            </a:extLst>
          </p:cNvPr>
          <p:cNvSpPr txBox="1">
            <a:spLocks/>
          </p:cNvSpPr>
          <p:nvPr/>
        </p:nvSpPr>
        <p:spPr>
          <a:xfrm>
            <a:off x="11872416" y="7092280"/>
            <a:ext cx="4095312" cy="1768062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dashDot"/>
          </a:ln>
        </p:spPr>
        <p:txBody>
          <a:bodyPr vert="horz" wrap="square" lIns="91440" tIns="46800" rIns="91440" bIns="45720" rtlCol="0" anchor="ctr" anchorCtr="0">
            <a:noAutofit/>
          </a:bodyPr>
          <a:lstStyle/>
          <a:p>
            <a:pPr algn="ctr"/>
            <a:r>
              <a:rPr lang="fr-FR" sz="1400" b="1" i="1" dirty="0">
                <a:latin typeface="Marianne" panose="020B0604020202020204"/>
              </a:rPr>
              <a:t>Cette page permet d’obtenir une vision planning de la feuille de route, la forme et la temporalité sont à adapter selon les leviers sélectionnés pour améliorer la visibilité d’ensemble. Les actions déjà engagées par la collectivité peuvent également être présenté dans le planning.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DF66D1-B40E-49DE-E6B6-F916F04C4837}"/>
              </a:ext>
            </a:extLst>
          </p:cNvPr>
          <p:cNvSpPr txBox="1"/>
          <p:nvPr/>
        </p:nvSpPr>
        <p:spPr>
          <a:xfrm>
            <a:off x="6831856" y="1763688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65BC0-53B7-B12A-F693-BAEF70DDA132}"/>
              </a:ext>
            </a:extLst>
          </p:cNvPr>
          <p:cNvSpPr txBox="1"/>
          <p:nvPr/>
        </p:nvSpPr>
        <p:spPr>
          <a:xfrm>
            <a:off x="10034526" y="2093297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A24B7-432F-09DB-264A-69B4635F6A0E}"/>
              </a:ext>
            </a:extLst>
          </p:cNvPr>
          <p:cNvSpPr txBox="1"/>
          <p:nvPr/>
        </p:nvSpPr>
        <p:spPr>
          <a:xfrm>
            <a:off x="11209276" y="2424460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21993-8450-CADE-F148-D2F0B5A7DE30}"/>
              </a:ext>
            </a:extLst>
          </p:cNvPr>
          <p:cNvSpPr txBox="1"/>
          <p:nvPr/>
        </p:nvSpPr>
        <p:spPr>
          <a:xfrm>
            <a:off x="3979801" y="2755032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2FEC0-DFF4-8BB4-BCEC-3EDA2A8C78B1}"/>
              </a:ext>
            </a:extLst>
          </p:cNvPr>
          <p:cNvSpPr txBox="1"/>
          <p:nvPr/>
        </p:nvSpPr>
        <p:spPr>
          <a:xfrm>
            <a:off x="3979801" y="2987824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16720-43D1-DB87-E621-A247C96A638A}"/>
              </a:ext>
            </a:extLst>
          </p:cNvPr>
          <p:cNvSpPr txBox="1"/>
          <p:nvPr/>
        </p:nvSpPr>
        <p:spPr>
          <a:xfrm>
            <a:off x="8767316" y="3244999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1008D-367C-07E4-31FA-092895B2138C}"/>
              </a:ext>
            </a:extLst>
          </p:cNvPr>
          <p:cNvSpPr txBox="1"/>
          <p:nvPr/>
        </p:nvSpPr>
        <p:spPr>
          <a:xfrm>
            <a:off x="6309866" y="3463305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EBD178-16E1-B05E-4397-E8B89A54F3B4}"/>
              </a:ext>
            </a:extLst>
          </p:cNvPr>
          <p:cNvSpPr txBox="1"/>
          <p:nvPr/>
        </p:nvSpPr>
        <p:spPr>
          <a:xfrm>
            <a:off x="9197454" y="3825255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9449FF-9D55-C141-6C58-D34DCF66E992}"/>
              </a:ext>
            </a:extLst>
          </p:cNvPr>
          <p:cNvSpPr txBox="1"/>
          <p:nvPr/>
        </p:nvSpPr>
        <p:spPr>
          <a:xfrm>
            <a:off x="14440321" y="4111005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B12C4-8D55-5EF9-AE82-2960548C95AA}"/>
              </a:ext>
            </a:extLst>
          </p:cNvPr>
          <p:cNvSpPr txBox="1"/>
          <p:nvPr/>
        </p:nvSpPr>
        <p:spPr>
          <a:xfrm>
            <a:off x="11171386" y="5157589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01AF0A-4163-1C63-CD50-0EBD073EB7B9}"/>
              </a:ext>
            </a:extLst>
          </p:cNvPr>
          <p:cNvSpPr txBox="1"/>
          <p:nvPr/>
        </p:nvSpPr>
        <p:spPr>
          <a:xfrm>
            <a:off x="6418411" y="5871195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43B866-38EC-C14F-DE30-535891BDFCB4}"/>
              </a:ext>
            </a:extLst>
          </p:cNvPr>
          <p:cNvSpPr txBox="1"/>
          <p:nvPr/>
        </p:nvSpPr>
        <p:spPr>
          <a:xfrm>
            <a:off x="12448480" y="6372200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5BF625-F327-BF5F-BE49-A268AE6DF6FE}"/>
              </a:ext>
            </a:extLst>
          </p:cNvPr>
          <p:cNvSpPr txBox="1"/>
          <p:nvPr/>
        </p:nvSpPr>
        <p:spPr>
          <a:xfrm>
            <a:off x="6820396" y="7058000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997097-AB8D-F6ED-CE63-B188EB94654E}"/>
              </a:ext>
            </a:extLst>
          </p:cNvPr>
          <p:cNvSpPr txBox="1"/>
          <p:nvPr/>
        </p:nvSpPr>
        <p:spPr>
          <a:xfrm>
            <a:off x="10036398" y="7400900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B60924-1DA1-BB5F-E78C-BA48065021FF}"/>
              </a:ext>
            </a:extLst>
          </p:cNvPr>
          <p:cNvSpPr txBox="1"/>
          <p:nvPr/>
        </p:nvSpPr>
        <p:spPr>
          <a:xfrm>
            <a:off x="9726621" y="7975058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highlight>
                  <a:srgbClr val="FFFF00"/>
                </a:highlight>
              </a:rPr>
              <a:t>Nom du porteur de levier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9DA4E01A-8BEA-49B2-B938-CB1A18639F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/>
          <a:stretch/>
        </p:blipFill>
        <p:spPr>
          <a:xfrm>
            <a:off x="189816" y="85773"/>
            <a:ext cx="2482879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7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DC8F05C-F513-4B35-8075-608CE6D8D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655" y="1331640"/>
            <a:ext cx="10822688" cy="6085860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80328AA-4BBC-4F02-8D63-21158D39279A}"/>
              </a:ext>
            </a:extLst>
          </p:cNvPr>
          <p:cNvSpPr/>
          <p:nvPr/>
        </p:nvSpPr>
        <p:spPr>
          <a:xfrm>
            <a:off x="3248119" y="8316416"/>
            <a:ext cx="9759762" cy="539270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solid"/>
          </a:ln>
        </p:spPr>
        <p:txBody>
          <a:bodyPr vert="horz" wrap="square" lIns="91440" tIns="468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Il est recommandé d’avoir les fiches actions à disposition pour une discussion plus détaillée sur le budget en cas de besoin</a:t>
            </a:r>
          </a:p>
        </p:txBody>
      </p:sp>
      <p:pic>
        <p:nvPicPr>
          <p:cNvPr id="40" name="Picture 4" descr="Attention ">
            <a:extLst>
              <a:ext uri="{FF2B5EF4-FFF2-40B4-BE49-F238E27FC236}">
                <a16:creationId xmlns:a16="http://schemas.microsoft.com/office/drawing/2014/main" id="{B9DB9F1F-B049-4013-8A25-FCD012E3D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666" y="8353604"/>
            <a:ext cx="551353" cy="5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53D4FB2-E766-4FBA-8ABC-69758F458EC4}"/>
              </a:ext>
            </a:extLst>
          </p:cNvPr>
          <p:cNvSpPr/>
          <p:nvPr/>
        </p:nvSpPr>
        <p:spPr>
          <a:xfrm>
            <a:off x="7263904" y="6588224"/>
            <a:ext cx="2735112" cy="1152128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solid"/>
          </a:ln>
        </p:spPr>
        <p:txBody>
          <a:bodyPr vert="horz" wrap="square" lIns="91440" tIns="468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Budget nécessaire à allouer par la direction ou le service concerné (=somme des budgets inscrits dans les fiches actions) 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0EDF103-52DF-44FA-8EC9-EA4E71A1540B}"/>
              </a:ext>
            </a:extLst>
          </p:cNvPr>
          <p:cNvSpPr/>
          <p:nvPr/>
        </p:nvSpPr>
        <p:spPr>
          <a:xfrm>
            <a:off x="13168560" y="2987824"/>
            <a:ext cx="2448272" cy="1152128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solid"/>
          </a:ln>
        </p:spPr>
        <p:txBody>
          <a:bodyPr vert="horz" wrap="square" lIns="91440" tIns="468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Cette colonne permet de mettre en évidence d'éventuels points bloquants à arbitrer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8872D6F-1D1A-4BE0-A942-0AD681BA0D1A}"/>
              </a:ext>
            </a:extLst>
          </p:cNvPr>
          <p:cNvSpPr/>
          <p:nvPr/>
        </p:nvSpPr>
        <p:spPr>
          <a:xfrm>
            <a:off x="1179228" y="2843811"/>
            <a:ext cx="2088232" cy="1584169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solid"/>
          </a:ln>
        </p:spPr>
        <p:txBody>
          <a:bodyPr vert="horz" wrap="square" lIns="91440" tIns="46800" rIns="91440" bIns="45720" rtlCol="0" anchor="ctr" anchorCtr="0">
            <a:noAutofit/>
          </a:bodyPr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latin typeface="Marianne" panose="020B0604020202020204"/>
              </a:rPr>
              <a:t>Directions / services concernés par la feuille de route numérique responsable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83AC904-97BC-42E5-B9DA-327B94E047F9}"/>
              </a:ext>
            </a:extLst>
          </p:cNvPr>
          <p:cNvSpPr/>
          <p:nvPr/>
        </p:nvSpPr>
        <p:spPr>
          <a:xfrm>
            <a:off x="13168560" y="5076056"/>
            <a:ext cx="2448272" cy="792088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solid"/>
          </a:ln>
        </p:spPr>
        <p:txBody>
          <a:bodyPr vert="horz" wrap="square" lIns="91440" tIns="468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Statut de la validation du budget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17258EE-B994-4338-9865-E3EA6A72B3FB}"/>
              </a:ext>
            </a:extLst>
          </p:cNvPr>
          <p:cNvCxnSpPr>
            <a:cxnSpLocks/>
          </p:cNvCxnSpPr>
          <p:nvPr/>
        </p:nvCxnSpPr>
        <p:spPr>
          <a:xfrm flipH="1">
            <a:off x="3447480" y="3635896"/>
            <a:ext cx="792088" cy="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7EEDD31-0186-4C0F-ADF3-9FBD866901B4}"/>
              </a:ext>
            </a:extLst>
          </p:cNvPr>
          <p:cNvSpPr/>
          <p:nvPr/>
        </p:nvSpPr>
        <p:spPr>
          <a:xfrm>
            <a:off x="4311576" y="6588224"/>
            <a:ext cx="2671047" cy="1115334"/>
          </a:xfrm>
          <a:prstGeom prst="roundRect">
            <a:avLst/>
          </a:prstGeom>
          <a:solidFill>
            <a:srgbClr val="FFFDF3"/>
          </a:solidFill>
          <a:ln w="12700">
            <a:solidFill>
              <a:srgbClr val="274084"/>
            </a:solidFill>
            <a:prstDash val="solid"/>
          </a:ln>
        </p:spPr>
        <p:txBody>
          <a:bodyPr vert="horz" wrap="square" lIns="91440" tIns="46800" rIns="91440" bIns="45720" rtlCol="0" anchor="ctr" anchorCtr="0">
            <a:noAutofit/>
          </a:bodyPr>
          <a:lstStyle/>
          <a:p>
            <a:pPr algn="ctr"/>
            <a:r>
              <a:rPr lang="fr-FR" sz="1400" b="1" i="1">
                <a:solidFill>
                  <a:schemeClr val="tx1"/>
                </a:solidFill>
                <a:latin typeface="Marianne" panose="020B0604020202020204"/>
              </a:rPr>
              <a:t>Moyen humain à allouer par la direction ou le service concerné (=somme des JH indiqués dans les fiches actions) 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030F246-DAA9-4DCF-8DEF-FD1F25315A5B}"/>
              </a:ext>
            </a:extLst>
          </p:cNvPr>
          <p:cNvCxnSpPr>
            <a:cxnSpLocks/>
          </p:cNvCxnSpPr>
          <p:nvPr/>
        </p:nvCxnSpPr>
        <p:spPr>
          <a:xfrm>
            <a:off x="6687840" y="5868144"/>
            <a:ext cx="0" cy="648072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B2587C9-AF30-4463-9D6B-01A363BBAE8E}"/>
              </a:ext>
            </a:extLst>
          </p:cNvPr>
          <p:cNvCxnSpPr>
            <a:cxnSpLocks/>
          </p:cNvCxnSpPr>
          <p:nvPr/>
        </p:nvCxnSpPr>
        <p:spPr>
          <a:xfrm>
            <a:off x="12232456" y="3635896"/>
            <a:ext cx="792088" cy="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93AC3E1-5285-4C0C-8B75-B85ED5EA7B77}"/>
              </a:ext>
            </a:extLst>
          </p:cNvPr>
          <p:cNvCxnSpPr>
            <a:cxnSpLocks/>
          </p:cNvCxnSpPr>
          <p:nvPr/>
        </p:nvCxnSpPr>
        <p:spPr>
          <a:xfrm>
            <a:off x="10360248" y="5436096"/>
            <a:ext cx="2664296" cy="0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9ABB80A-6DA2-450B-9C3E-4E745B66E0B6}"/>
              </a:ext>
            </a:extLst>
          </p:cNvPr>
          <p:cNvCxnSpPr>
            <a:cxnSpLocks/>
          </p:cNvCxnSpPr>
          <p:nvPr/>
        </p:nvCxnSpPr>
        <p:spPr>
          <a:xfrm>
            <a:off x="7695952" y="5868144"/>
            <a:ext cx="0" cy="648072"/>
          </a:xfrm>
          <a:prstGeom prst="straightConnector1">
            <a:avLst/>
          </a:prstGeom>
          <a:ln w="38100">
            <a:solidFill>
              <a:srgbClr val="383C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EAB8E43-460B-67CC-4F24-5DB0A36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17" y="788095"/>
            <a:ext cx="14254967" cy="615553"/>
          </a:xfrm>
        </p:spPr>
        <p:txBody>
          <a:bodyPr/>
          <a:lstStyle/>
          <a:p>
            <a:r>
              <a:rPr lang="fr-FR" sz="4000" dirty="0"/>
              <a:t>Mode d’emploi - Vision budgétaire consolidée </a:t>
            </a:r>
          </a:p>
        </p:txBody>
      </p:sp>
    </p:spTree>
    <p:extLst>
      <p:ext uri="{BB962C8B-B14F-4D97-AF65-F5344CB8AC3E}">
        <p14:creationId xmlns:p14="http://schemas.microsoft.com/office/powerpoint/2010/main" val="5554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5229B77-2543-4D2A-820B-FEB1651B348F}"/>
              </a:ext>
            </a:extLst>
          </p:cNvPr>
          <p:cNvGraphicFramePr>
            <a:graphicFrameLocks noGrp="1"/>
          </p:cNvGraphicFramePr>
          <p:nvPr/>
        </p:nvGraphicFramePr>
        <p:xfrm>
          <a:off x="1719288" y="2411761"/>
          <a:ext cx="12961438" cy="51907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14555">
                  <a:extLst>
                    <a:ext uri="{9D8B030D-6E8A-4147-A177-3AD203B41FA5}">
                      <a16:colId xmlns:a16="http://schemas.microsoft.com/office/drawing/2014/main" val="2697564119"/>
                    </a:ext>
                  </a:extLst>
                </a:gridCol>
                <a:gridCol w="1667358">
                  <a:extLst>
                    <a:ext uri="{9D8B030D-6E8A-4147-A177-3AD203B41FA5}">
                      <a16:colId xmlns:a16="http://schemas.microsoft.com/office/drawing/2014/main" val="2210888752"/>
                    </a:ext>
                  </a:extLst>
                </a:gridCol>
                <a:gridCol w="1667358">
                  <a:extLst>
                    <a:ext uri="{9D8B030D-6E8A-4147-A177-3AD203B41FA5}">
                      <a16:colId xmlns:a16="http://schemas.microsoft.com/office/drawing/2014/main" val="1252586957"/>
                    </a:ext>
                  </a:extLst>
                </a:gridCol>
                <a:gridCol w="1667358">
                  <a:extLst>
                    <a:ext uri="{9D8B030D-6E8A-4147-A177-3AD203B41FA5}">
                      <a16:colId xmlns:a16="http://schemas.microsoft.com/office/drawing/2014/main" val="1651718113"/>
                    </a:ext>
                  </a:extLst>
                </a:gridCol>
                <a:gridCol w="1667358">
                  <a:extLst>
                    <a:ext uri="{9D8B030D-6E8A-4147-A177-3AD203B41FA5}">
                      <a16:colId xmlns:a16="http://schemas.microsoft.com/office/drawing/2014/main" val="4252521593"/>
                    </a:ext>
                  </a:extLst>
                </a:gridCol>
                <a:gridCol w="493769">
                  <a:extLst>
                    <a:ext uri="{9D8B030D-6E8A-4147-A177-3AD203B41FA5}">
                      <a16:colId xmlns:a16="http://schemas.microsoft.com/office/drawing/2014/main" val="2565203894"/>
                    </a:ext>
                  </a:extLst>
                </a:gridCol>
                <a:gridCol w="2283682">
                  <a:extLst>
                    <a:ext uri="{9D8B030D-6E8A-4147-A177-3AD203B41FA5}">
                      <a16:colId xmlns:a16="http://schemas.microsoft.com/office/drawing/2014/main" val="463642352"/>
                    </a:ext>
                  </a:extLst>
                </a:gridCol>
              </a:tblGrid>
              <a:tr h="67278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</a:rPr>
                        <a:t>Directions / Services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Moyens humains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(JH)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</a:rPr>
                        <a:t>Budget en euros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</a:rPr>
                        <a:t>Ligne budgétaire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Statut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>
                        <a:solidFill>
                          <a:schemeClr val="bg1"/>
                        </a:solidFill>
                        <a:latin typeface="Marianne" panose="020B0604020202020204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>
                          <a:solidFill>
                            <a:schemeClr val="bg1"/>
                          </a:solidFill>
                          <a:latin typeface="Marianne" panose="020B0604020202020204"/>
                        </a:rPr>
                        <a:t>Arbitrage par le COPIL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236670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Direction / Service XX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Marianne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Marianne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29116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Direction / Service XX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957532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Direction / Service XX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25544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Marianne" panose="020B0604020202020204"/>
                          <a:ea typeface="+mn-ea"/>
                          <a:cs typeface="+mn-cs"/>
                        </a:rPr>
                        <a:t>Direction / Service XX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09971"/>
                  </a:ext>
                </a:extLst>
              </a:tr>
              <a:tr h="87355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>
                          <a:solidFill>
                            <a:schemeClr val="dk1"/>
                          </a:solidFill>
                          <a:latin typeface="Marianne" panose="020B0604020202020204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latin typeface="Marianne" panose="020B06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arianne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39644"/>
                  </a:ext>
                </a:extLst>
              </a:tr>
            </a:tbl>
          </a:graphicData>
        </a:graphic>
      </p:graphicFrame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B138E11-17B6-4D02-9F9A-6B97BA3AB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74" y="8067433"/>
            <a:ext cx="358285" cy="3599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7FF47A1-7C96-4A51-BE5B-27B413A098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99" y="8034252"/>
            <a:ext cx="360788" cy="360788"/>
          </a:xfrm>
          <a:prstGeom prst="rect">
            <a:avLst/>
          </a:prstGeom>
        </p:spPr>
      </p:pic>
      <p:sp>
        <p:nvSpPr>
          <p:cNvPr id="14" name="object 18">
            <a:extLst>
              <a:ext uri="{FF2B5EF4-FFF2-40B4-BE49-F238E27FC236}">
                <a16:creationId xmlns:a16="http://schemas.microsoft.com/office/drawing/2014/main" id="{67406D09-FF68-44FA-A40C-BE3FB0E5A446}"/>
              </a:ext>
            </a:extLst>
          </p:cNvPr>
          <p:cNvSpPr txBox="1"/>
          <p:nvPr/>
        </p:nvSpPr>
        <p:spPr>
          <a:xfrm>
            <a:off x="4284986" y="8100891"/>
            <a:ext cx="1363761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914265" algn="l"/>
              </a:tabLst>
            </a:pPr>
            <a:r>
              <a:rPr lang="fr-FR" sz="1600" i="1" spc="1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Validé</a:t>
            </a:r>
            <a:endParaRPr sz="1600" i="1" dirty="0"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DABEA097-6C49-4B5B-8A3F-338D9607AD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35" y="8078653"/>
            <a:ext cx="360788" cy="360788"/>
          </a:xfrm>
          <a:prstGeom prst="rect">
            <a:avLst/>
          </a:prstGeom>
        </p:spPr>
      </p:pic>
      <p:sp>
        <p:nvSpPr>
          <p:cNvPr id="16" name="object 18">
            <a:extLst>
              <a:ext uri="{FF2B5EF4-FFF2-40B4-BE49-F238E27FC236}">
                <a16:creationId xmlns:a16="http://schemas.microsoft.com/office/drawing/2014/main" id="{4598B99A-CAF3-4AA1-A69D-33EBB38E6085}"/>
              </a:ext>
            </a:extLst>
          </p:cNvPr>
          <p:cNvSpPr txBox="1"/>
          <p:nvPr/>
        </p:nvSpPr>
        <p:spPr>
          <a:xfrm>
            <a:off x="6255792" y="8136997"/>
            <a:ext cx="2075887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914265" algn="l"/>
              </a:tabLst>
            </a:pPr>
            <a:r>
              <a:rPr lang="fr-FR" sz="1600" i="1" spc="1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Validation en cours</a:t>
            </a:r>
            <a:endParaRPr sz="1600" i="1" dirty="0">
              <a:latin typeface="Marianne" charset="0"/>
              <a:ea typeface="Marianne" charset="0"/>
              <a:cs typeface="Marianne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D4208849-3F60-429E-B867-4C7638258F85}"/>
              </a:ext>
            </a:extLst>
          </p:cNvPr>
          <p:cNvSpPr txBox="1"/>
          <p:nvPr/>
        </p:nvSpPr>
        <p:spPr>
          <a:xfrm>
            <a:off x="9280128" y="8134072"/>
            <a:ext cx="1781871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914265" algn="l"/>
              </a:tabLst>
            </a:pPr>
            <a:r>
              <a:rPr lang="fr-FR" sz="1600" i="1" spc="10" dirty="0">
                <a:solidFill>
                  <a:srgbClr val="2C3176"/>
                </a:solidFill>
                <a:latin typeface="Marianne" charset="0"/>
                <a:ea typeface="Marianne" charset="0"/>
                <a:cs typeface="Marianne" charset="0"/>
              </a:rPr>
              <a:t>A valider</a:t>
            </a:r>
            <a:endParaRPr sz="1600" i="1" dirty="0">
              <a:latin typeface="Marianne" charset="0"/>
              <a:ea typeface="Marianne" charset="0"/>
              <a:cs typeface="Marianne" charset="0"/>
            </a:endParaRPr>
          </a:p>
        </p:txBody>
      </p:sp>
      <p:pic>
        <p:nvPicPr>
          <p:cNvPr id="18" name="Picture 2" descr="Pencil ">
            <a:extLst>
              <a:ext uri="{FF2B5EF4-FFF2-40B4-BE49-F238E27FC236}">
                <a16:creationId xmlns:a16="http://schemas.microsoft.com/office/drawing/2014/main" id="{6FFE1FB5-66D8-4E71-BE20-519E4945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20" y="305983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21C3B6-7154-A787-577E-ECFC96D6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17" y="471574"/>
            <a:ext cx="14254967" cy="615553"/>
          </a:xfrm>
        </p:spPr>
        <p:txBody>
          <a:bodyPr/>
          <a:lstStyle/>
          <a:p>
            <a:r>
              <a:rPr lang="fr-FR" sz="4000" dirty="0"/>
              <a:t>Vision budgétaire consolidée</a:t>
            </a:r>
          </a:p>
        </p:txBody>
      </p:sp>
    </p:spTree>
    <p:extLst>
      <p:ext uri="{BB962C8B-B14F-4D97-AF65-F5344CB8AC3E}">
        <p14:creationId xmlns:p14="http://schemas.microsoft.com/office/powerpoint/2010/main" val="1452748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pgemini Master 2021">
  <a:themeElements>
    <a:clrScheme name="Custom 2">
      <a:dk1>
        <a:sysClr val="windowText" lastClr="000000"/>
      </a:dk1>
      <a:lt1>
        <a:srgbClr val="FFFFFF"/>
      </a:lt1>
      <a:dk2>
        <a:srgbClr val="2B143D"/>
      </a:dk2>
      <a:lt2>
        <a:srgbClr val="E6E7E7"/>
      </a:lt2>
      <a:accent1>
        <a:srgbClr val="3DE484"/>
      </a:accent1>
      <a:accent2>
        <a:srgbClr val="00C37B"/>
      </a:accent2>
      <a:accent3>
        <a:srgbClr val="0070AD"/>
      </a:accent3>
      <a:accent4>
        <a:srgbClr val="12ABDB"/>
      </a:accent4>
      <a:accent5>
        <a:srgbClr val="2B143D"/>
      </a:accent5>
      <a:accent6>
        <a:srgbClr val="FF304C"/>
      </a:accent6>
      <a:hlink>
        <a:srgbClr val="88D5ED"/>
      </a:hlink>
      <a:folHlink>
        <a:srgbClr val="7E39BA"/>
      </a:folHlink>
    </a:clrScheme>
    <a:fontScheme name="Capgemini 2021">
      <a:majorFont>
        <a:latin typeface="Ubuntu Medium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apgemini_SCF Program.potx" id="{648C62E2-734F-4FA7-96E0-C8F16713E41A}" vid="{0E4E43FA-7924-45E7-A9F5-7459220F09F0}"/>
    </a:ext>
  </a:extLst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a858bc-b19d-4d92-a6f0-3eb7f146635e">
      <Terms xmlns="http://schemas.microsoft.com/office/infopath/2007/PartnerControls"/>
    </lcf76f155ced4ddcb4097134ff3c332f>
    <TaxCatchAll xmlns="b4304807-af67-4394-b1cc-13a8c181bc53" xsi:nil="true"/>
    <SharedWithUsers xmlns="b4304807-af67-4394-b1cc-13a8c181bc53">
      <UserInfo>
        <DisplayName>BOUVIER, Maelle</DisplayName>
        <AccountId>9</AccountId>
        <AccountType/>
      </UserInfo>
      <UserInfo>
        <DisplayName>FENG, Yucen</DisplayName>
        <AccountId>22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ABF071EC5FD74EA0222A382BA34C08" ma:contentTypeVersion="11" ma:contentTypeDescription="Create a new document." ma:contentTypeScope="" ma:versionID="d1fca53e746bee82d394b249c2768aa7">
  <xsd:schema xmlns:xsd="http://www.w3.org/2001/XMLSchema" xmlns:xs="http://www.w3.org/2001/XMLSchema" xmlns:p="http://schemas.microsoft.com/office/2006/metadata/properties" xmlns:ns2="70a858bc-b19d-4d92-a6f0-3eb7f146635e" xmlns:ns3="b4304807-af67-4394-b1cc-13a8c181bc53" targetNamespace="http://schemas.microsoft.com/office/2006/metadata/properties" ma:root="true" ma:fieldsID="79506d62397ffb79c9023faba63ba8ab" ns2:_="" ns3:_="">
    <xsd:import namespace="70a858bc-b19d-4d92-a6f0-3eb7f146635e"/>
    <xsd:import namespace="b4304807-af67-4394-b1cc-13a8c181b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858bc-b19d-4d92-a6f0-3eb7f1466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3623ea3-be23-4189-a25b-bcadb097ef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04807-af67-4394-b1cc-13a8c181bc5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cde11a9-839a-425a-afe4-dde1e3626ca3}" ma:internalName="TaxCatchAll" ma:showField="CatchAllData" ma:web="b4304807-af67-4394-b1cc-13a8c181bc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5FE61A-E169-45AB-9C91-45045551FEA8}">
  <ds:schemaRefs>
    <ds:schemaRef ds:uri="http://purl.org/dc/elements/1.1/"/>
    <ds:schemaRef ds:uri="b4304807-af67-4394-b1cc-13a8c181bc53"/>
    <ds:schemaRef ds:uri="http://purl.org/dc/terms/"/>
    <ds:schemaRef ds:uri="http://schemas.microsoft.com/office/2006/documentManagement/types"/>
    <ds:schemaRef ds:uri="http://purl.org/dc/dcmitype/"/>
    <ds:schemaRef ds:uri="70a858bc-b19d-4d92-a6f0-3eb7f146635e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902D002-7044-4203-B1DD-B3E67234A4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B6E796-4E2F-4FDB-B134-C1F400E342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a858bc-b19d-4d92-a6f0-3eb7f146635e"/>
    <ds:schemaRef ds:uri="b4304807-af67-4394-b1cc-13a8c181b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1131</Words>
  <Application>Microsoft Office PowerPoint</Application>
  <PresentationFormat>Personnalisé</PresentationFormat>
  <Paragraphs>247</Paragraphs>
  <Slides>21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7" baseType="lpstr">
      <vt:lpstr>Arial</vt:lpstr>
      <vt:lpstr>Calibri</vt:lpstr>
      <vt:lpstr>Calibri Light</vt:lpstr>
      <vt:lpstr>Marianne</vt:lpstr>
      <vt:lpstr>Marianne ExtraBold</vt:lpstr>
      <vt:lpstr>Raleway</vt:lpstr>
      <vt:lpstr>Ubuntu</vt:lpstr>
      <vt:lpstr>Ubuntu Medium</vt:lpstr>
      <vt:lpstr>Ubuntu Regular</vt:lpstr>
      <vt:lpstr>Verdana</vt:lpstr>
      <vt:lpstr>Wingdings</vt:lpstr>
      <vt:lpstr>Office Theme</vt:lpstr>
      <vt:lpstr>1_Office Theme</vt:lpstr>
      <vt:lpstr>2_Capgemini Master 2021</vt:lpstr>
      <vt:lpstr>2_Thème Office</vt:lpstr>
      <vt:lpstr>think-cell Slide</vt:lpstr>
      <vt:lpstr>Présentation PowerPoint</vt:lpstr>
      <vt:lpstr>Présentation PowerPoint</vt:lpstr>
      <vt:lpstr>Formalisation de la feuille de route</vt:lpstr>
      <vt:lpstr>Présentation PowerPoint</vt:lpstr>
      <vt:lpstr>Vision synthétique de la feuille de route</vt:lpstr>
      <vt:lpstr>Liste des X leviers priorisés</vt:lpstr>
      <vt:lpstr>Présentation PowerPoint</vt:lpstr>
      <vt:lpstr>Mode d’emploi - Vision budgétaire consolidée </vt:lpstr>
      <vt:lpstr>Vision budgétaire consolidée</vt:lpstr>
      <vt:lpstr>Vision budgétaire consolidée Leviers restants à financer</vt:lpstr>
      <vt:lpstr>Fiches actions détaillées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Gouvernance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présentation PPT ANCT</dc:title>
  <dc:creator>ANCT</dc:creator>
  <cp:lastModifiedBy>GODEFROY Nathan</cp:lastModifiedBy>
  <cp:revision>7</cp:revision>
  <dcterms:created xsi:type="dcterms:W3CDTF">2022-09-01T08:45:33Z</dcterms:created>
  <dcterms:modified xsi:type="dcterms:W3CDTF">2024-03-21T13:15:34Z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Creator">
    <vt:lpwstr>Adobe Illustrator 25.0 (Macintosh)</vt:lpwstr>
  </property>
  <property fmtid="{D5CDD505-2E9C-101B-9397-08002B2CF9AE}" pid="4" name="LastSaved">
    <vt:filetime>2022-09-01T00:00:00Z</vt:filetime>
  </property>
  <property fmtid="{D5CDD505-2E9C-101B-9397-08002B2CF9AE}" pid="5" name="ContentTypeId">
    <vt:lpwstr>0x01010069ABF071EC5FD74EA0222A382BA34C08</vt:lpwstr>
  </property>
  <property fmtid="{D5CDD505-2E9C-101B-9397-08002B2CF9AE}" pid="6" name="MediaServiceImageTags">
    <vt:lpwstr/>
  </property>
</Properties>
</file>